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301" r:id="rId2"/>
    <p:sldId id="308" r:id="rId3"/>
    <p:sldId id="332" r:id="rId4"/>
    <p:sldId id="266" r:id="rId5"/>
    <p:sldId id="299" r:id="rId6"/>
    <p:sldId id="300" r:id="rId7"/>
    <p:sldId id="302" r:id="rId8"/>
    <p:sldId id="269" r:id="rId9"/>
    <p:sldId id="303" r:id="rId10"/>
    <p:sldId id="257" r:id="rId11"/>
    <p:sldId id="270" r:id="rId12"/>
    <p:sldId id="304" r:id="rId13"/>
    <p:sldId id="336" r:id="rId14"/>
    <p:sldId id="271" r:id="rId15"/>
    <p:sldId id="273" r:id="rId16"/>
    <p:sldId id="276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74" r:id="rId25"/>
    <p:sldId id="275" r:id="rId26"/>
    <p:sldId id="327" r:id="rId27"/>
    <p:sldId id="294" r:id="rId28"/>
    <p:sldId id="324" r:id="rId29"/>
    <p:sldId id="296" r:id="rId30"/>
    <p:sldId id="288" r:id="rId31"/>
    <p:sldId id="289" r:id="rId32"/>
    <p:sldId id="323" r:id="rId33"/>
    <p:sldId id="298" r:id="rId34"/>
    <p:sldId id="309" r:id="rId35"/>
    <p:sldId id="315" r:id="rId36"/>
    <p:sldId id="317" r:id="rId37"/>
    <p:sldId id="326" r:id="rId38"/>
    <p:sldId id="329" r:id="rId39"/>
    <p:sldId id="331" r:id="rId40"/>
    <p:sldId id="319" r:id="rId41"/>
    <p:sldId id="318" r:id="rId42"/>
    <p:sldId id="335" r:id="rId43"/>
    <p:sldId id="320" r:id="rId44"/>
    <p:sldId id="322" r:id="rId45"/>
    <p:sldId id="333" r:id="rId46"/>
    <p:sldId id="321" r:id="rId47"/>
    <p:sldId id="334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FFFF"/>
    <a:srgbClr val="0000FF"/>
    <a:srgbClr val="CCFFF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877" autoAdjust="0"/>
  </p:normalViewPr>
  <p:slideViewPr>
    <p:cSldViewPr>
      <p:cViewPr varScale="1">
        <p:scale>
          <a:sx n="104" d="100"/>
          <a:sy n="104" d="100"/>
        </p:scale>
        <p:origin x="834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7561538-FE5D-45ED-8651-6042247924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F2025A1-669C-4AC8-9FCD-C96662A0F5B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D8E2C85-BC8E-4053-B945-62E01683F5E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763FC1AE-54CD-488E-993B-E123EB40745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9B9083D8-B0BB-46CC-B180-3A2F448EB8B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4E3F3787-A9E9-4CEA-BDFA-4158BDEB06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BA24689-C4BC-4DA9-A57D-334BF387F61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science/Wernicke-area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qbi.uq.edu.au/brain-basics/memory/where-are-memories-stored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qbi.uq.edu.au/brain-basics/memory/where-are-memories-stored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qbi.uq.edu.au/brain-basics/memory/where-are-memories-stored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qbi.uq.edu.au/brain-basics/memory/where-are-memories-stored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qbi.uq.edu.au/brain-basics/memory/where-are-memories-stored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qbi.uq.edu.au/brain-basics/memory/where-are-memories-stored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24689-C4BC-4DA9-A57D-334BF387F610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05956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C07BC714-94B2-4F3C-BCCF-88C57E296B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AE104153-388C-42A8-8BB1-05E60397BA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/>
              <a:t>Retrieved on 3 January 2021 from: https://commons.wikimedia.org/wiki/Category:Animations_of_human_brain_from_Anatomography#/media/File:Anterior_lobe_of_cerebellum_-_animation.gif</a:t>
            </a: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B8931236-4EA0-47CD-B9BD-BE20EC8A75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D038EDF-5624-46FD-8A7C-CA2DB1EAF95D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2E4157E2-E1F2-45DC-A3AB-34B69FD15F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D8D658-2AD7-4A46-BF5D-51E331F5E185}" type="slidenum">
              <a:rPr lang="en-GB" altLang="en-US" smtClean="0"/>
              <a:pPr/>
              <a:t>10</a:t>
            </a:fld>
            <a:endParaRPr lang="en-GB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4CE371B9-DFD5-4BD8-B303-A9C1F89D58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AEE6431C-EAC1-4B73-8DBA-24C4FE94E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GB" altLang="en-US"/>
              <a:t>Retrieved on 29 February 2020 from: </a:t>
            </a:r>
            <a:r>
              <a:rPr lang="en-GB" altLang="en-US">
                <a:hlinkClick r:id="rId3"/>
              </a:rPr>
              <a:t>https://www.britannica.com/science/Wernicke-area</a:t>
            </a:r>
            <a:r>
              <a:rPr lang="en-GB" altLang="en-US"/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FB775F61-CF83-4F54-B47C-126494A967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2E7DEFC-670F-48D4-B519-E8BEB56DF05E}" type="slidenum">
              <a:rPr lang="en-GB" altLang="en-US" smtClean="0"/>
              <a:pPr/>
              <a:t>11</a:t>
            </a:fld>
            <a:endParaRPr lang="en-GB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B9AF92C0-F2D3-48BC-A097-D64B66C14A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F4174DB2-2111-4502-ABC5-A0B9E10F14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GB" altLang="en-US"/>
              <a:t>Image retrieved on 5 March 2020 from: </a:t>
            </a:r>
            <a:r>
              <a:rPr lang="en-GB" altLang="en-US">
                <a:hlinkClick r:id="rId3"/>
              </a:rPr>
              <a:t>https://qbi.uq.edu.au/brain-basics/memory/where-are-memories-stored</a:t>
            </a:r>
            <a:r>
              <a:rPr lang="en-GB" altLang="en-US"/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DC6E15B-6C1B-4ADB-B9AF-BA40AD395B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DF624CB-A0EF-4825-B3E7-B959C6C6158C}" type="slidenum">
              <a:rPr lang="en-GB" altLang="en-US" smtClean="0"/>
              <a:pPr/>
              <a:t>12</a:t>
            </a:fld>
            <a:endParaRPr lang="en-GB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D31DB8E3-B37E-4B6A-A1C6-12096FB0B2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0321441F-A1BD-42BB-8483-3C25F85FD9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GB" altLang="en-US"/>
              <a:t>Image retrieved on 5 March 2020 from: </a:t>
            </a:r>
            <a:r>
              <a:rPr lang="en-GB" altLang="en-US">
                <a:hlinkClick r:id="rId3"/>
              </a:rPr>
              <a:t>https://qbi.uq.edu.au/brain-basics/memory/where-are-memories-stored</a:t>
            </a:r>
            <a:r>
              <a:rPr lang="en-GB" altLang="en-US"/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459A8DFB-67DB-40ED-9D25-CE09F2E44A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680CD7A-2F15-4CA3-9591-22803C1876B9}" type="slidenum">
              <a:rPr lang="en-GB" altLang="en-US" smtClean="0"/>
              <a:pPr/>
              <a:t>13</a:t>
            </a:fld>
            <a:endParaRPr lang="en-GB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92A1D417-64BD-4105-8577-3A6320B8E5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C5EE5D10-34AE-4287-A3B3-A6940B52F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GB" altLang="en-US"/>
              <a:t>Image retrieved on 5 March 2020 from: </a:t>
            </a:r>
            <a:r>
              <a:rPr lang="en-GB" altLang="en-US">
                <a:hlinkClick r:id="rId3"/>
              </a:rPr>
              <a:t>https://qbi.uq.edu.au/brain-basics/memory/where-are-memories-stored</a:t>
            </a:r>
            <a:r>
              <a:rPr lang="en-GB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8898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D7B2918A-808E-4640-BA00-C6DCFBC575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C95A6C-80E5-44A8-8338-967852FB40AD}" type="slidenum">
              <a:rPr lang="en-GB" altLang="en-US" smtClean="0"/>
              <a:pPr/>
              <a:t>14</a:t>
            </a:fld>
            <a:endParaRPr lang="en-GB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9E30FD42-8ABF-44C5-9CEC-40614F4908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6344C9C5-1549-4E00-8DE6-BCD7EB5F7C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GB" altLang="en-US"/>
              <a:t>Image retrieved on 5 March 2020 from: </a:t>
            </a:r>
            <a:r>
              <a:rPr lang="en-GB" altLang="en-US">
                <a:hlinkClick r:id="rId3"/>
              </a:rPr>
              <a:t>https://qbi.uq.edu.au/brain-basics/memory/where-are-memories-stored</a:t>
            </a:r>
            <a:r>
              <a:rPr lang="en-GB" altLang="en-US"/>
              <a:t>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A918DA03-9780-4F88-AC82-B07EDBB8DD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EC81E27-3D58-41FB-8828-620C6DA4F031}" type="slidenum">
              <a:rPr lang="en-GB" altLang="en-US" smtClean="0"/>
              <a:pPr/>
              <a:t>24</a:t>
            </a:fld>
            <a:endParaRPr lang="en-GB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34F792D6-D497-4FB9-83A0-DE8545AD99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3BF9894E-3140-470E-955A-739C1490F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GB" altLang="en-US"/>
              <a:t>Image retrieved on 5 March 2020 from: </a:t>
            </a:r>
            <a:r>
              <a:rPr lang="en-GB" altLang="en-US">
                <a:hlinkClick r:id="rId3"/>
              </a:rPr>
              <a:t>https://qbi.uq.edu.au/brain-basics/memory/where-are-memories-stored</a:t>
            </a:r>
            <a:r>
              <a:rPr lang="en-GB" altLang="en-US"/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E11C9C5C-440F-4433-8F27-2FC28A4DF6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BE3AF4F-D18E-4312-AC08-FB4C597E4F71}" type="slidenum">
              <a:rPr lang="en-GB" altLang="en-US" smtClean="0"/>
              <a:pPr/>
              <a:t>25</a:t>
            </a:fld>
            <a:endParaRPr lang="en-GB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6D02E7F7-6033-4CCA-BC34-6FA7DD9A8A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92D97B7-286D-43C0-A289-C2DF45C713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GB" altLang="en-US"/>
              <a:t>Image retrieved on 5 March 2020 from: </a:t>
            </a:r>
            <a:r>
              <a:rPr lang="en-GB" altLang="en-US">
                <a:hlinkClick r:id="rId3"/>
              </a:rPr>
              <a:t>https://qbi.uq.edu.au/brain-basics/memory/where-are-memories-stored</a:t>
            </a:r>
            <a:r>
              <a:rPr lang="en-GB" altLang="en-US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FD1446-D558-4482-922A-BDC90974F36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4517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F00DB3-F0B1-40C2-809C-9CC16598625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267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F1CCD-2C6B-4488-B256-ED966351F6B3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3983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39A39-9435-4463-B33C-92CC91B2B5F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5462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723709-A151-4A68-9DC3-CC982BAC88D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39693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F81797-98F0-4C7C-ADC3-0BBC21162B3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4197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87BA2-97AD-41C5-A89D-A6AB17BD8C4C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9329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5746D-91ED-4DE3-AF68-58EC2D0E60C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721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A6D13-A85F-4B9D-9C08-79C9F54A943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4659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88B8F-E990-4029-A1EC-1A8AADC230C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9881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74123B-5C66-4018-BBB3-8B29F75DD7D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41020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6B3E8E-BFCA-4BC9-B232-90720D28EF5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789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youtu.be/ZIwmZ9m0byI" TargetMode="Externa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>
            <a:extLst>
              <a:ext uri="{FF2B5EF4-FFF2-40B4-BE49-F238E27FC236}">
                <a16:creationId xmlns:a16="http://schemas.microsoft.com/office/drawing/2014/main" id="{B694019B-3D8B-4769-A40C-1500A26A1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219200"/>
            <a:ext cx="7924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000" dirty="0">
                <a:latin typeface="Blackadder ITC" panose="04020505051007020D02" pitchFamily="82" charset="0"/>
                <a:cs typeface="Times New Roman" panose="02020603050405020304" pitchFamily="18" charset="0"/>
              </a:rPr>
              <a:t>Human memory systems in language education</a:t>
            </a:r>
          </a:p>
        </p:txBody>
      </p:sp>
      <p:sp>
        <p:nvSpPr>
          <p:cNvPr id="3075" name="TextBox 2">
            <a:extLst>
              <a:ext uri="{FF2B5EF4-FFF2-40B4-BE49-F238E27FC236}">
                <a16:creationId xmlns:a16="http://schemas.microsoft.com/office/drawing/2014/main" id="{833C8165-768A-4D49-966B-F02E7D554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419601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latin typeface="Lucida Console" panose="020B0609040504020204" pitchFamily="49" charset="0"/>
                <a:cs typeface="Courier New" panose="02070309020205020404" pitchFamily="49" charset="0"/>
              </a:rPr>
              <a:t>Sebastian Lesniewski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37CD1304-EDA7-4D31-92D4-F3EEB67CE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100638"/>
            <a:ext cx="79248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2400" dirty="0">
                <a:latin typeface="+mn-lt"/>
                <a:cs typeface="Courier New" panose="02070309020205020404" pitchFamily="49" charset="0"/>
              </a:rPr>
              <a:t>IATEFL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FA7FEC-BF24-44FA-9A49-E1022391A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57400"/>
            <a:ext cx="4724400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23E8A3-41D2-45B1-ACF8-C4E71A04B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76200"/>
            <a:ext cx="2940050" cy="430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2B9C6E-D2EB-4845-A5C5-08A3D6A59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76200"/>
            <a:ext cx="2882900" cy="430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6C63AE-B548-4977-A327-02527F149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525" y="76200"/>
            <a:ext cx="2840038" cy="430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D6D33B-5B48-480F-8779-23C1F49FD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950" y="4495800"/>
            <a:ext cx="885825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Noice</a:t>
            </a:r>
            <a:r>
              <a:rPr lang="en-GB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, H., &amp; </a:t>
            </a:r>
            <a:r>
              <a:rPr lang="en-GB" alt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Noice</a:t>
            </a:r>
            <a:r>
              <a:rPr lang="en-GB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, T. (1996). Two approaches to learning a theatrical 	script. </a:t>
            </a:r>
            <a:r>
              <a:rPr lang="en-GB" altLang="en-US" sz="2400" i="1" dirty="0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Memory</a:t>
            </a:r>
            <a:r>
              <a:rPr lang="en-GB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, 4(1), 1-17.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Noice</a:t>
            </a:r>
            <a:r>
              <a:rPr lang="en-GB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, H., &amp; </a:t>
            </a:r>
            <a:r>
              <a:rPr lang="en-GB" alt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Noice</a:t>
            </a:r>
            <a:r>
              <a:rPr lang="en-GB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, T. (2006). What Studies of Actors and Acting 	</a:t>
            </a:r>
            <a:r>
              <a:rPr lang="en-GB" alt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CanTell</a:t>
            </a:r>
            <a:r>
              <a:rPr lang="en-GB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 Us About Memory and Cognitive Functioning. </a:t>
            </a:r>
            <a:r>
              <a:rPr lang="en-GB" altLang="en-US" sz="2400" i="1" dirty="0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Current 	Directions in Psychological Science</a:t>
            </a:r>
            <a:r>
              <a:rPr lang="en-GB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, 15(1), 14-18.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2">
            <a:extLst>
              <a:ext uri="{FF2B5EF4-FFF2-40B4-BE49-F238E27FC236}">
                <a16:creationId xmlns:a16="http://schemas.microsoft.com/office/drawing/2014/main" id="{CD06BA35-0A78-46CF-9ADA-DB56350CE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219200"/>
            <a:ext cx="7924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000">
                <a:latin typeface="Blackadder ITC" panose="04020505051007020D02" pitchFamily="82" charset="0"/>
                <a:cs typeface="Times New Roman" panose="02020603050405020304" pitchFamily="18" charset="0"/>
              </a:rPr>
              <a:t>Human memory systems in language education</a:t>
            </a:r>
          </a:p>
        </p:txBody>
      </p:sp>
      <p:sp>
        <p:nvSpPr>
          <p:cNvPr id="5123" name="TextBox 2">
            <a:extLst>
              <a:ext uri="{FF2B5EF4-FFF2-40B4-BE49-F238E27FC236}">
                <a16:creationId xmlns:a16="http://schemas.microsoft.com/office/drawing/2014/main" id="{13BB6510-7759-4C07-85D0-E8E69EDD3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419601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latin typeface="Lucida Console" panose="020B0609040504020204" pitchFamily="49" charset="0"/>
                <a:cs typeface="Courier New" panose="02070309020205020404" pitchFamily="49" charset="0"/>
              </a:rPr>
              <a:t>Sebastian Lesniewski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FE620743-3CEE-4744-A689-F4E0A6711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100638"/>
            <a:ext cx="79248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2400" dirty="0">
                <a:latin typeface="+mn-lt"/>
                <a:cs typeface="Courier New" panose="02070309020205020404" pitchFamily="49" charset="0"/>
              </a:rPr>
              <a:t>IATEFL 2021</a:t>
            </a: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BAB54B64-DEB1-4258-BAE5-45BF0DA41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419601"/>
            <a:ext cx="13716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Lucida Console" panose="020B0609040504020204" pitchFamily="49" charset="0"/>
              </a:rPr>
              <a:t>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A63121-F922-4963-BC1A-BCAB59767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57400"/>
            <a:ext cx="4724400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7D0E5B2-5243-4EAE-89CD-52EC2BCB6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B149FC8-5482-4B87-BCDE-2DB1EFF16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19467" name="Line 11">
            <a:extLst>
              <a:ext uri="{FF2B5EF4-FFF2-40B4-BE49-F238E27FC236}">
                <a16:creationId xmlns:a16="http://schemas.microsoft.com/office/drawing/2014/main" id="{313169D8-4F20-4EEB-A85B-BBFD54A766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8" name="Line 12">
            <a:extLst>
              <a:ext uri="{FF2B5EF4-FFF2-40B4-BE49-F238E27FC236}">
                <a16:creationId xmlns:a16="http://schemas.microsoft.com/office/drawing/2014/main" id="{2B2A1AF0-A4A2-4A1E-B9F2-1E37CBB4EBF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5" name="Rectangle 29">
            <a:extLst>
              <a:ext uri="{FF2B5EF4-FFF2-40B4-BE49-F238E27FC236}">
                <a16:creationId xmlns:a16="http://schemas.microsoft.com/office/drawing/2014/main" id="{2F780AD0-E865-4B71-9EC4-6968D46CD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890838"/>
            <a:ext cx="8382000" cy="206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Rockwell" panose="02060603020205020403" pitchFamily="18" charset="0"/>
              </a:rPr>
              <a:t>"a system for temporarily holding and manipulating information as part of a wide range of essential cognitive tasks" (Baddeley, 1997, p. 49)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85" grpId="0"/>
      <p:bldP spid="1948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2">
            <a:extLst>
              <a:ext uri="{FF2B5EF4-FFF2-40B4-BE49-F238E27FC236}">
                <a16:creationId xmlns:a16="http://schemas.microsoft.com/office/drawing/2014/main" id="{FD0DF0B9-33BA-4C93-A592-FC379EBC7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0" y="2641600"/>
            <a:ext cx="8610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solidFill>
                  <a:srgbClr val="202124"/>
                </a:solidFill>
              </a:rPr>
              <a:t>299,792,458 m/s</a:t>
            </a:r>
            <a:endParaRPr lang="en-GB" altLang="en-US" sz="6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3C15CB8-E6D0-45A3-8FC6-4274E5F2C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29ED6B5-D47D-4F7B-AF4D-36ECE63F8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8196" name="Line 11">
            <a:extLst>
              <a:ext uri="{FF2B5EF4-FFF2-40B4-BE49-F238E27FC236}">
                <a16:creationId xmlns:a16="http://schemas.microsoft.com/office/drawing/2014/main" id="{A73D3E52-D535-4B19-A021-8F94502982A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7" name="Line 12">
            <a:extLst>
              <a:ext uri="{FF2B5EF4-FFF2-40B4-BE49-F238E27FC236}">
                <a16:creationId xmlns:a16="http://schemas.microsoft.com/office/drawing/2014/main" id="{68A20C11-7613-4CA7-B705-3594F76424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6" name="Rectangle 30">
            <a:extLst>
              <a:ext uri="{FF2B5EF4-FFF2-40B4-BE49-F238E27FC236}">
                <a16:creationId xmlns:a16="http://schemas.microsoft.com/office/drawing/2014/main" id="{19E0164D-1479-4D01-95FD-EC6DD66AE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33600"/>
            <a:ext cx="3454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phonological loop </a:t>
            </a:r>
          </a:p>
        </p:txBody>
      </p:sp>
      <p:sp>
        <p:nvSpPr>
          <p:cNvPr id="19487" name="Rectangle 31">
            <a:extLst>
              <a:ext uri="{FF2B5EF4-FFF2-40B4-BE49-F238E27FC236}">
                <a16:creationId xmlns:a16="http://schemas.microsoft.com/office/drawing/2014/main" id="{52BA2D0F-BF97-4282-9300-86CB39176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1" y="2895600"/>
            <a:ext cx="4379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visuospatial sketchpad </a:t>
            </a:r>
          </a:p>
        </p:txBody>
      </p:sp>
      <p:sp>
        <p:nvSpPr>
          <p:cNvPr id="19488" name="Line 32">
            <a:extLst>
              <a:ext uri="{FF2B5EF4-FFF2-40B4-BE49-F238E27FC236}">
                <a16:creationId xmlns:a16="http://schemas.microsoft.com/office/drawing/2014/main" id="{F171F0E5-2C19-45E5-A75A-4E19A4F799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1752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9" name="Line 33">
            <a:extLst>
              <a:ext uri="{FF2B5EF4-FFF2-40B4-BE49-F238E27FC236}">
                <a16:creationId xmlns:a16="http://schemas.microsoft.com/office/drawing/2014/main" id="{4456E87D-8CD3-4A54-9364-6DC415D609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14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90" name="Line 34">
            <a:extLst>
              <a:ext uri="{FF2B5EF4-FFF2-40B4-BE49-F238E27FC236}">
                <a16:creationId xmlns:a16="http://schemas.microsoft.com/office/drawing/2014/main" id="{DEB33855-5CF8-4F7E-9475-873937B66B8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14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91" name="Line 35">
            <a:extLst>
              <a:ext uri="{FF2B5EF4-FFF2-40B4-BE49-F238E27FC236}">
                <a16:creationId xmlns:a16="http://schemas.microsoft.com/office/drawing/2014/main" id="{C2125662-0307-49EA-BE42-85F7FFBBFA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276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92" name="Rectangle 36">
            <a:extLst>
              <a:ext uri="{FF2B5EF4-FFF2-40B4-BE49-F238E27FC236}">
                <a16:creationId xmlns:a16="http://schemas.microsoft.com/office/drawing/2014/main" id="{E46CE1EC-5FFB-4A18-B8E2-9E3E81AA2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1905001"/>
            <a:ext cx="393700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Rockwell" panose="02060603020205020403" pitchFamily="18" charset="0"/>
              </a:rPr>
              <a:t>for handling verbal information</a:t>
            </a:r>
          </a:p>
        </p:txBody>
      </p:sp>
      <p:sp>
        <p:nvSpPr>
          <p:cNvPr id="17" name="Rectangle 36">
            <a:extLst>
              <a:ext uri="{FF2B5EF4-FFF2-40B4-BE49-F238E27FC236}">
                <a16:creationId xmlns:a16="http://schemas.microsoft.com/office/drawing/2014/main" id="{AE7F5BF7-70AF-4EA5-B318-CF3CD34D7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429000"/>
            <a:ext cx="48768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Rockwell" panose="02060603020205020403" pitchFamily="18" charset="0"/>
              </a:rPr>
              <a:t>for handling non-verbal information (Hodges, 2000, p. 442)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6" grpId="0"/>
      <p:bldP spid="19487" grpId="0"/>
      <p:bldP spid="19492" grpId="0"/>
      <p:bldP spid="19492" grpId="1"/>
      <p:bldP spid="17" grpId="0"/>
      <p:bldP spid="1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079FB86-E685-4AA7-98AD-A26792415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417219F-33AA-46AE-86BF-61190DDE8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5918A047-38FD-48CE-9DC5-1AB4F312D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8893ADE7-6B0E-4BBE-B6CC-4B3BF8F1B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1" y="2133600"/>
            <a:ext cx="22129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procedural </a:t>
            </a:r>
          </a:p>
        </p:txBody>
      </p:sp>
      <p:sp>
        <p:nvSpPr>
          <p:cNvPr id="19464" name="Rectangle 8">
            <a:extLst>
              <a:ext uri="{FF2B5EF4-FFF2-40B4-BE49-F238E27FC236}">
                <a16:creationId xmlns:a16="http://schemas.microsoft.com/office/drawing/2014/main" id="{0BF56BF5-D7AE-442B-8BF6-3A90F5959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6388" y="2895600"/>
            <a:ext cx="22590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declarative </a:t>
            </a:r>
          </a:p>
        </p:txBody>
      </p:sp>
      <p:sp>
        <p:nvSpPr>
          <p:cNvPr id="19465" name="Rectangle 9">
            <a:extLst>
              <a:ext uri="{FF2B5EF4-FFF2-40B4-BE49-F238E27FC236}">
                <a16:creationId xmlns:a16="http://schemas.microsoft.com/office/drawing/2014/main" id="{05693B8C-F05B-4FEF-A5B3-7CD41F588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1" y="3760789"/>
            <a:ext cx="180181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episodic </a:t>
            </a:r>
          </a:p>
        </p:txBody>
      </p:sp>
      <p:sp>
        <p:nvSpPr>
          <p:cNvPr id="19466" name="Rectangle 10">
            <a:extLst>
              <a:ext uri="{FF2B5EF4-FFF2-40B4-BE49-F238E27FC236}">
                <a16:creationId xmlns:a16="http://schemas.microsoft.com/office/drawing/2014/main" id="{3D4CF58C-272C-4726-94D0-4E26622D5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522789"/>
            <a:ext cx="1938338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semantic </a:t>
            </a:r>
          </a:p>
        </p:txBody>
      </p:sp>
      <p:sp>
        <p:nvSpPr>
          <p:cNvPr id="9225" name="Line 11">
            <a:extLst>
              <a:ext uri="{FF2B5EF4-FFF2-40B4-BE49-F238E27FC236}">
                <a16:creationId xmlns:a16="http://schemas.microsoft.com/office/drawing/2014/main" id="{14AD98CD-ACD5-4361-BF8D-AF5BC1BAC8C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6" name="Line 12">
            <a:extLst>
              <a:ext uri="{FF2B5EF4-FFF2-40B4-BE49-F238E27FC236}">
                <a16:creationId xmlns:a16="http://schemas.microsoft.com/office/drawing/2014/main" id="{67975E88-01AC-4523-A598-D6743BF9B02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9" name="Line 13">
            <a:extLst>
              <a:ext uri="{FF2B5EF4-FFF2-40B4-BE49-F238E27FC236}">
                <a16:creationId xmlns:a16="http://schemas.microsoft.com/office/drawing/2014/main" id="{265A131E-395A-4E39-86D9-BDE7F3D668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0" name="Line 14">
            <a:extLst>
              <a:ext uri="{FF2B5EF4-FFF2-40B4-BE49-F238E27FC236}">
                <a16:creationId xmlns:a16="http://schemas.microsoft.com/office/drawing/2014/main" id="{DC9A622D-4689-4A4B-9086-E3B9E67E55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2" name="Line 16">
            <a:extLst>
              <a:ext uri="{FF2B5EF4-FFF2-40B4-BE49-F238E27FC236}">
                <a16:creationId xmlns:a16="http://schemas.microsoft.com/office/drawing/2014/main" id="{83354551-DE21-4144-AF45-3AFB6C4AAA9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7" name="Line 21">
            <a:extLst>
              <a:ext uri="{FF2B5EF4-FFF2-40B4-BE49-F238E27FC236}">
                <a16:creationId xmlns:a16="http://schemas.microsoft.com/office/drawing/2014/main" id="{EFA1211F-0B3B-4D1D-B28C-5FEFFC69045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1752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8" name="Line 22">
            <a:extLst>
              <a:ext uri="{FF2B5EF4-FFF2-40B4-BE49-F238E27FC236}">
                <a16:creationId xmlns:a16="http://schemas.microsoft.com/office/drawing/2014/main" id="{335E0AE9-661E-4479-8F0D-8147A914AF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514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9" name="Line 23">
            <a:extLst>
              <a:ext uri="{FF2B5EF4-FFF2-40B4-BE49-F238E27FC236}">
                <a16:creationId xmlns:a16="http://schemas.microsoft.com/office/drawing/2014/main" id="{E8735A83-1024-4332-879A-38D7D2C5D3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514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0" name="Line 24">
            <a:extLst>
              <a:ext uri="{FF2B5EF4-FFF2-40B4-BE49-F238E27FC236}">
                <a16:creationId xmlns:a16="http://schemas.microsoft.com/office/drawing/2014/main" id="{1BF097EC-EBA1-49B5-96CA-F35881A9E8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276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1" name="Line 25">
            <a:extLst>
              <a:ext uri="{FF2B5EF4-FFF2-40B4-BE49-F238E27FC236}">
                <a16:creationId xmlns:a16="http://schemas.microsoft.com/office/drawing/2014/main" id="{98A64A7E-CB20-4464-99A4-B06565F973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33528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2" name="Line 26">
            <a:extLst>
              <a:ext uri="{FF2B5EF4-FFF2-40B4-BE49-F238E27FC236}">
                <a16:creationId xmlns:a16="http://schemas.microsoft.com/office/drawing/2014/main" id="{0151E6B0-7454-4E58-A3F5-9D2AF38D16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1148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3" name="Line 27">
            <a:extLst>
              <a:ext uri="{FF2B5EF4-FFF2-40B4-BE49-F238E27FC236}">
                <a16:creationId xmlns:a16="http://schemas.microsoft.com/office/drawing/2014/main" id="{26A75C44-2183-4B63-80BB-D3CA0F7B46A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1148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4" name="Line 28">
            <a:extLst>
              <a:ext uri="{FF2B5EF4-FFF2-40B4-BE49-F238E27FC236}">
                <a16:creationId xmlns:a16="http://schemas.microsoft.com/office/drawing/2014/main" id="{A99ADB73-31A7-4F59-B498-99B60DF43DF8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8768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38" name="Rectangle 30">
            <a:extLst>
              <a:ext uri="{FF2B5EF4-FFF2-40B4-BE49-F238E27FC236}">
                <a16:creationId xmlns:a16="http://schemas.microsoft.com/office/drawing/2014/main" id="{BE7C03FC-1D44-47A0-AF0A-C89D91BD6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33600"/>
            <a:ext cx="3454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phonological loop </a:t>
            </a:r>
          </a:p>
        </p:txBody>
      </p:sp>
      <p:sp>
        <p:nvSpPr>
          <p:cNvPr id="9239" name="Rectangle 31">
            <a:extLst>
              <a:ext uri="{FF2B5EF4-FFF2-40B4-BE49-F238E27FC236}">
                <a16:creationId xmlns:a16="http://schemas.microsoft.com/office/drawing/2014/main" id="{F2B03654-D2AF-48EF-8BA7-7ADBDC191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1" y="2895600"/>
            <a:ext cx="4379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visuospatial sketchpad </a:t>
            </a:r>
          </a:p>
        </p:txBody>
      </p:sp>
      <p:sp>
        <p:nvSpPr>
          <p:cNvPr id="9240" name="Line 32">
            <a:extLst>
              <a:ext uri="{FF2B5EF4-FFF2-40B4-BE49-F238E27FC236}">
                <a16:creationId xmlns:a16="http://schemas.microsoft.com/office/drawing/2014/main" id="{0601C730-BEFF-4B40-876D-6839C6C97B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1752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41" name="Line 33">
            <a:extLst>
              <a:ext uri="{FF2B5EF4-FFF2-40B4-BE49-F238E27FC236}">
                <a16:creationId xmlns:a16="http://schemas.microsoft.com/office/drawing/2014/main" id="{362E8508-1A0C-42BD-BE7C-B8E1A608D56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14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42" name="Line 34">
            <a:extLst>
              <a:ext uri="{FF2B5EF4-FFF2-40B4-BE49-F238E27FC236}">
                <a16:creationId xmlns:a16="http://schemas.microsoft.com/office/drawing/2014/main" id="{13C07EEA-7A79-4CD1-AD34-2340DBA1DC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14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43" name="Line 35">
            <a:extLst>
              <a:ext uri="{FF2B5EF4-FFF2-40B4-BE49-F238E27FC236}">
                <a16:creationId xmlns:a16="http://schemas.microsoft.com/office/drawing/2014/main" id="{66AB736C-7C3F-4A0F-B2D3-19379B2EF0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276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94" name="Rectangle 38">
            <a:extLst>
              <a:ext uri="{FF2B5EF4-FFF2-40B4-BE49-F238E27FC236}">
                <a16:creationId xmlns:a16="http://schemas.microsoft.com/office/drawing/2014/main" id="{C2026DE9-A7E6-4FA1-BC54-451CA4CF6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881439"/>
            <a:ext cx="754380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Rockwell" panose="02060603020205020403" pitchFamily="18" charset="0"/>
              </a:rPr>
              <a:t>perceptual motor skills, e.g. cycling, playing the piano</a:t>
            </a:r>
          </a:p>
        </p:txBody>
      </p:sp>
      <p:sp>
        <p:nvSpPr>
          <p:cNvPr id="19495" name="Rectangle 39">
            <a:extLst>
              <a:ext uri="{FF2B5EF4-FFF2-40B4-BE49-F238E27FC236}">
                <a16:creationId xmlns:a16="http://schemas.microsoft.com/office/drawing/2014/main" id="{58705D08-B8BE-4C0D-8764-6FA874135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5105400"/>
            <a:ext cx="868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Rockwell" panose="02060603020205020403" pitchFamily="18" charset="0"/>
              </a:rPr>
              <a:t>cognitive skills, e.g. writing an essay, problem solving (Bower, 2000, p. 7)</a:t>
            </a:r>
          </a:p>
        </p:txBody>
      </p:sp>
      <p:sp>
        <p:nvSpPr>
          <p:cNvPr id="19496" name="Rectangle 40">
            <a:extLst>
              <a:ext uri="{FF2B5EF4-FFF2-40B4-BE49-F238E27FC236}">
                <a16:creationId xmlns:a16="http://schemas.microsoft.com/office/drawing/2014/main" id="{56787E68-8EE7-4B8C-8ACF-504929176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3570288"/>
            <a:ext cx="220980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Rockwell" panose="02060603020205020403" pitchFamily="18" charset="0"/>
              </a:rPr>
              <a:t>what we remember</a:t>
            </a:r>
          </a:p>
        </p:txBody>
      </p:sp>
      <p:sp>
        <p:nvSpPr>
          <p:cNvPr id="19497" name="Rectangle 41">
            <a:extLst>
              <a:ext uri="{FF2B5EF4-FFF2-40B4-BE49-F238E27FC236}">
                <a16:creationId xmlns:a16="http://schemas.microsoft.com/office/drawing/2014/main" id="{B07D4261-D9DD-4EE7-8BC3-F4062BFD5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4865688"/>
            <a:ext cx="1938338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Rockwell" panose="02060603020205020403" pitchFamily="18" charset="0"/>
              </a:rPr>
              <a:t>what we know</a:t>
            </a:r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ADEB6AF9-9FCD-4113-BE17-68CAA23B8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881438"/>
            <a:ext cx="8382000" cy="206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bg1"/>
                </a:solidFill>
                <a:latin typeface="Rockwell" panose="02060603020205020403" pitchFamily="18" charset="0"/>
              </a:rPr>
              <a:t>"a system for temporarily holding and manipulating information as part of a wide range of essential cognitive tasks" (Baddeley, 1997, p. 49)</a:t>
            </a:r>
          </a:p>
        </p:txBody>
      </p:sp>
      <p:sp>
        <p:nvSpPr>
          <p:cNvPr id="33" name="Rectangle 41">
            <a:extLst>
              <a:ext uri="{FF2B5EF4-FFF2-40B4-BE49-F238E27FC236}">
                <a16:creationId xmlns:a16="http://schemas.microsoft.com/office/drawing/2014/main" id="{A14F6F29-0D4F-49AE-96B4-5924F0D1D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5969000"/>
            <a:ext cx="30480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Rockwell" panose="02060603020205020403" pitchFamily="18" charset="0"/>
              </a:rPr>
              <a:t>(Tulving, 2001)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93F1A38-C94B-476E-9147-140DEA988752}"/>
              </a:ext>
            </a:extLst>
          </p:cNvPr>
          <p:cNvSpPr/>
          <p:nvPr/>
        </p:nvSpPr>
        <p:spPr>
          <a:xfrm>
            <a:off x="6705604" y="3810000"/>
            <a:ext cx="1801814" cy="544512"/>
          </a:xfrm>
          <a:prstGeom prst="ellipse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7843D09-D1EB-4704-BFCF-C4C06D40D43A}"/>
              </a:ext>
            </a:extLst>
          </p:cNvPr>
          <p:cNvSpPr/>
          <p:nvPr/>
        </p:nvSpPr>
        <p:spPr>
          <a:xfrm>
            <a:off x="6781800" y="4572000"/>
            <a:ext cx="1801814" cy="544512"/>
          </a:xfrm>
          <a:prstGeom prst="ellipse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80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80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80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9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9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7" dur="80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8" dur="80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80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7" dur="80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8" dur="80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80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3" grpId="0"/>
      <p:bldP spid="19464" grpId="0"/>
      <p:bldP spid="19465" grpId="0"/>
      <p:bldP spid="19466" grpId="0"/>
      <p:bldP spid="19494" grpId="0"/>
      <p:bldP spid="19494" grpId="1"/>
      <p:bldP spid="19495" grpId="0"/>
      <p:bldP spid="19495" grpId="1"/>
      <p:bldP spid="19497" grpId="0"/>
      <p:bldP spid="34" grpId="0"/>
      <p:bldP spid="34" grpId="1"/>
      <p:bldP spid="33" grpId="0"/>
      <p:bldP spid="35" grpId="0" animBg="1"/>
      <p:bldP spid="35" grpId="1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B38AE6E-455A-495E-A807-9EE22B882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57F65F2-3832-4006-B6EA-55E020796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6B9E01AB-9928-4EF8-AB3B-4210931E6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85C85CDD-EA4B-4814-9538-6F51D7BD7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1" y="2133600"/>
            <a:ext cx="22129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procedural 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7D9FA49E-EA54-4DE1-9679-AA9D68DC3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6388" y="2895600"/>
            <a:ext cx="22590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declarative </a:t>
            </a:r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08D3BE8A-B70A-405C-8755-420AE52B8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1" y="3760789"/>
            <a:ext cx="180181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episodic </a:t>
            </a:r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940796BA-DFF5-42A9-9A43-F422D39C5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522789"/>
            <a:ext cx="1938338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semantic </a:t>
            </a:r>
          </a:p>
        </p:txBody>
      </p:sp>
      <p:sp>
        <p:nvSpPr>
          <p:cNvPr id="10249" name="Line 9">
            <a:extLst>
              <a:ext uri="{FF2B5EF4-FFF2-40B4-BE49-F238E27FC236}">
                <a16:creationId xmlns:a16="http://schemas.microsoft.com/office/drawing/2014/main" id="{77202B6F-DB28-48D7-855C-D4B72EBE883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0" name="Line 10">
            <a:extLst>
              <a:ext uri="{FF2B5EF4-FFF2-40B4-BE49-F238E27FC236}">
                <a16:creationId xmlns:a16="http://schemas.microsoft.com/office/drawing/2014/main" id="{14C1D6C8-4BEB-4EAA-A167-1A6BD4B4A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1" name="Line 11">
            <a:extLst>
              <a:ext uri="{FF2B5EF4-FFF2-40B4-BE49-F238E27FC236}">
                <a16:creationId xmlns:a16="http://schemas.microsoft.com/office/drawing/2014/main" id="{E48BCBC9-B79F-4BAD-8515-47D0D66F9F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2" name="Line 12">
            <a:extLst>
              <a:ext uri="{FF2B5EF4-FFF2-40B4-BE49-F238E27FC236}">
                <a16:creationId xmlns:a16="http://schemas.microsoft.com/office/drawing/2014/main" id="{3F1B0C58-F6BA-48EA-88FD-FB1431263229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3" name="Line 13">
            <a:extLst>
              <a:ext uri="{FF2B5EF4-FFF2-40B4-BE49-F238E27FC236}">
                <a16:creationId xmlns:a16="http://schemas.microsoft.com/office/drawing/2014/main" id="{AB955437-5337-4A6B-AD77-F3B7FB90BAA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4" name="Line 14">
            <a:extLst>
              <a:ext uri="{FF2B5EF4-FFF2-40B4-BE49-F238E27FC236}">
                <a16:creationId xmlns:a16="http://schemas.microsoft.com/office/drawing/2014/main" id="{60A398A0-FCCC-4558-B151-3692E039BA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1752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5" name="Line 15">
            <a:extLst>
              <a:ext uri="{FF2B5EF4-FFF2-40B4-BE49-F238E27FC236}">
                <a16:creationId xmlns:a16="http://schemas.microsoft.com/office/drawing/2014/main" id="{6E3AA3A5-773C-4D78-B9B2-4ED50D84DBC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514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6" name="Line 16">
            <a:extLst>
              <a:ext uri="{FF2B5EF4-FFF2-40B4-BE49-F238E27FC236}">
                <a16:creationId xmlns:a16="http://schemas.microsoft.com/office/drawing/2014/main" id="{B2CF3EC8-A4BC-4C1F-B29B-9AB03D7F91FD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514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7" name="Line 17">
            <a:extLst>
              <a:ext uri="{FF2B5EF4-FFF2-40B4-BE49-F238E27FC236}">
                <a16:creationId xmlns:a16="http://schemas.microsoft.com/office/drawing/2014/main" id="{F9FF8E31-A07D-4E3A-B54C-A97E197AB5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276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8" name="Line 18">
            <a:extLst>
              <a:ext uri="{FF2B5EF4-FFF2-40B4-BE49-F238E27FC236}">
                <a16:creationId xmlns:a16="http://schemas.microsoft.com/office/drawing/2014/main" id="{2EF64948-DDCE-4CC7-A83F-0DAC14657B8C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33528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9" name="Line 19">
            <a:extLst>
              <a:ext uri="{FF2B5EF4-FFF2-40B4-BE49-F238E27FC236}">
                <a16:creationId xmlns:a16="http://schemas.microsoft.com/office/drawing/2014/main" id="{FBD5FF84-7C6D-4ECE-B6E4-A2A77E11B42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1148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60" name="Line 20">
            <a:extLst>
              <a:ext uri="{FF2B5EF4-FFF2-40B4-BE49-F238E27FC236}">
                <a16:creationId xmlns:a16="http://schemas.microsoft.com/office/drawing/2014/main" id="{CA2C4620-BB8A-45A9-A4CB-0BEB445264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1148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61" name="Line 21">
            <a:extLst>
              <a:ext uri="{FF2B5EF4-FFF2-40B4-BE49-F238E27FC236}">
                <a16:creationId xmlns:a16="http://schemas.microsoft.com/office/drawing/2014/main" id="{975F7759-CE61-437C-8C7F-E74CF99684C8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8768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62" name="Rectangle 23">
            <a:extLst>
              <a:ext uri="{FF2B5EF4-FFF2-40B4-BE49-F238E27FC236}">
                <a16:creationId xmlns:a16="http://schemas.microsoft.com/office/drawing/2014/main" id="{B1EB79D7-B175-4646-ABF6-AD1253209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33600"/>
            <a:ext cx="3454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phonological loop </a:t>
            </a:r>
          </a:p>
        </p:txBody>
      </p:sp>
      <p:sp>
        <p:nvSpPr>
          <p:cNvPr id="10263" name="Rectangle 24">
            <a:extLst>
              <a:ext uri="{FF2B5EF4-FFF2-40B4-BE49-F238E27FC236}">
                <a16:creationId xmlns:a16="http://schemas.microsoft.com/office/drawing/2014/main" id="{0A9750C0-6E51-4611-8A49-0F33D7ECB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1" y="2895600"/>
            <a:ext cx="4379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visuospatial sketchpad </a:t>
            </a:r>
          </a:p>
        </p:txBody>
      </p:sp>
      <p:sp>
        <p:nvSpPr>
          <p:cNvPr id="10264" name="Line 25">
            <a:extLst>
              <a:ext uri="{FF2B5EF4-FFF2-40B4-BE49-F238E27FC236}">
                <a16:creationId xmlns:a16="http://schemas.microsoft.com/office/drawing/2014/main" id="{73AE1231-5E1D-4A69-9B33-61A97C2234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1752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65" name="Line 26">
            <a:extLst>
              <a:ext uri="{FF2B5EF4-FFF2-40B4-BE49-F238E27FC236}">
                <a16:creationId xmlns:a16="http://schemas.microsoft.com/office/drawing/2014/main" id="{BD3F3786-51CE-4184-87FB-0081CF3D3A9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14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66" name="Line 27">
            <a:extLst>
              <a:ext uri="{FF2B5EF4-FFF2-40B4-BE49-F238E27FC236}">
                <a16:creationId xmlns:a16="http://schemas.microsoft.com/office/drawing/2014/main" id="{F058F61F-09E8-43BD-8A7C-7953EADFC5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14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67" name="Line 28">
            <a:extLst>
              <a:ext uri="{FF2B5EF4-FFF2-40B4-BE49-F238E27FC236}">
                <a16:creationId xmlns:a16="http://schemas.microsoft.com/office/drawing/2014/main" id="{737F4C8C-A8FB-487B-B742-06980D51E90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276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58618C4D-DD43-4C87-A8B3-CA2B1548A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571500"/>
            <a:ext cx="5715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>
            <a:extLst>
              <a:ext uri="{FF2B5EF4-FFF2-40B4-BE49-F238E27FC236}">
                <a16:creationId xmlns:a16="http://schemas.microsoft.com/office/drawing/2014/main" id="{9E6F7C54-964F-4CE0-9E42-DFFA6C838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334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42F124DE-4D53-4D86-89B0-433C3F423F40}"/>
              </a:ext>
            </a:extLst>
          </p:cNvPr>
          <p:cNvSpPr/>
          <p:nvPr/>
        </p:nvSpPr>
        <p:spPr>
          <a:xfrm rot="3055922">
            <a:off x="2712245" y="2040732"/>
            <a:ext cx="1608137" cy="762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D223A9F-F4F9-48DA-9A01-4766E71C3620}"/>
              </a:ext>
            </a:extLst>
          </p:cNvPr>
          <p:cNvSpPr/>
          <p:nvPr/>
        </p:nvSpPr>
        <p:spPr>
          <a:xfrm rot="8391991">
            <a:off x="7213601" y="1766888"/>
            <a:ext cx="1268413" cy="762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3F18DAEE-2D57-403E-90A1-2CE15EAF8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0" r="19298"/>
          <a:stretch>
            <a:fillRect/>
          </a:stretch>
        </p:blipFill>
        <p:spPr bwMode="auto">
          <a:xfrm>
            <a:off x="5200650" y="69850"/>
            <a:ext cx="5467350" cy="678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9">
            <a:extLst>
              <a:ext uri="{FF2B5EF4-FFF2-40B4-BE49-F238E27FC236}">
                <a16:creationId xmlns:a16="http://schemas.microsoft.com/office/drawing/2014/main" id="{72D7C34E-1AB7-403F-8566-746E83C68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50" y="76200"/>
            <a:ext cx="436245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Rockwell" panose="02060603020205020403" pitchFamily="18" charset="0"/>
              </a:rPr>
              <a:t>“signals from cortical areas involved in an experience converge on the hippocampus, which serves to interconnect the attributes of the experience”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200" dirty="0">
              <a:latin typeface="Rockwell" panose="02060603020205020403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Rockwell" panose="02060603020205020403" pitchFamily="18" charset="0"/>
              </a:rPr>
              <a:t>(</a:t>
            </a:r>
            <a:r>
              <a:rPr lang="en-GB" altLang="en-US" sz="2400" dirty="0" err="1">
                <a:latin typeface="Rockwell" panose="02060603020205020403" pitchFamily="18" charset="0"/>
              </a:rPr>
              <a:t>Hintzman</a:t>
            </a:r>
            <a:r>
              <a:rPr lang="en-GB" altLang="en-US" sz="2400" dirty="0">
                <a:latin typeface="Rockwell" panose="02060603020205020403" pitchFamily="18" charset="0"/>
              </a:rPr>
              <a:t>, 2000, p. 169)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85362E7-F4A2-4BFB-A696-FDCBA819A260}"/>
              </a:ext>
            </a:extLst>
          </p:cNvPr>
          <p:cNvSpPr/>
          <p:nvPr/>
        </p:nvSpPr>
        <p:spPr>
          <a:xfrm rot="15109350">
            <a:off x="7825582" y="3588544"/>
            <a:ext cx="1370012" cy="762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D9310D05-76CD-491B-9A38-2E39BD9B5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0" r="19298"/>
          <a:stretch>
            <a:fillRect/>
          </a:stretch>
        </p:blipFill>
        <p:spPr bwMode="auto">
          <a:xfrm>
            <a:off x="5200650" y="69850"/>
            <a:ext cx="5467350" cy="678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9">
            <a:extLst>
              <a:ext uri="{FF2B5EF4-FFF2-40B4-BE49-F238E27FC236}">
                <a16:creationId xmlns:a16="http://schemas.microsoft.com/office/drawing/2014/main" id="{69D7E876-0CD6-439E-9A98-97460BAC0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76200"/>
            <a:ext cx="4419600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Rockwell" panose="02060603020205020403" pitchFamily="18" charset="0"/>
              </a:rPr>
              <a:t>“a subset of those attributes, reinstated later, allows the hippocampus to reconstruct an approximation of this original experience”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200" dirty="0">
              <a:latin typeface="Rockwell" panose="02060603020205020403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Rockwell" panose="02060603020205020403" pitchFamily="18" charset="0"/>
              </a:rPr>
              <a:t>(</a:t>
            </a:r>
            <a:r>
              <a:rPr lang="en-GB" altLang="en-US" sz="2400" dirty="0" err="1">
                <a:latin typeface="Rockwell" panose="02060603020205020403" pitchFamily="18" charset="0"/>
              </a:rPr>
              <a:t>Hintzman</a:t>
            </a:r>
            <a:r>
              <a:rPr lang="en-GB" altLang="en-US" sz="2400" dirty="0">
                <a:latin typeface="Rockwell" panose="02060603020205020403" pitchFamily="18" charset="0"/>
              </a:rPr>
              <a:t>, 2000, p. 169)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542B4DB-C7D6-4EDB-8AAF-4002BA50B0C0}"/>
              </a:ext>
            </a:extLst>
          </p:cNvPr>
          <p:cNvSpPr/>
          <p:nvPr/>
        </p:nvSpPr>
        <p:spPr>
          <a:xfrm rot="15109350">
            <a:off x="7825582" y="3588544"/>
            <a:ext cx="1370012" cy="762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885302E0-7800-4854-B4C9-5BF754C4B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0" r="19298"/>
          <a:stretch>
            <a:fillRect/>
          </a:stretch>
        </p:blipFill>
        <p:spPr bwMode="auto">
          <a:xfrm>
            <a:off x="5200650" y="69850"/>
            <a:ext cx="5467350" cy="678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9">
            <a:extLst>
              <a:ext uri="{FF2B5EF4-FFF2-40B4-BE49-F238E27FC236}">
                <a16:creationId xmlns:a16="http://schemas.microsoft.com/office/drawing/2014/main" id="{4307EDEE-0F02-4F1A-974F-58F1E0123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76200"/>
            <a:ext cx="45720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Rockwell" panose="02060603020205020403" pitchFamily="18" charset="0"/>
              </a:rPr>
              <a:t>“memory</a:t>
            </a:r>
            <a:r>
              <a:rPr lang="en-GB" altLang="en-US" sz="3600" b="1" dirty="0">
                <a:latin typeface="Rockwell" panose="02060603020205020403" pitchFamily="18" charset="0"/>
              </a:rPr>
              <a:t> retrieval </a:t>
            </a:r>
            <a:r>
              <a:rPr lang="en-GB" altLang="en-US" sz="3600" dirty="0">
                <a:latin typeface="Rockwell" panose="02060603020205020403" pitchFamily="18" charset="0"/>
              </a:rPr>
              <a:t>processes represent the cognitive system's best efforts to reinstate the same pattern of mental activity that occurred during the original experience”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200" dirty="0">
              <a:latin typeface="Rockwell" panose="02060603020205020403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Rockwell" panose="02060603020205020403" pitchFamily="18" charset="0"/>
              </a:rPr>
              <a:t>(Brown &amp; Craik,  2000, p. 95)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B41B8EAC-870D-479C-AC25-006F25DEE81A}"/>
              </a:ext>
            </a:extLst>
          </p:cNvPr>
          <p:cNvSpPr/>
          <p:nvPr/>
        </p:nvSpPr>
        <p:spPr>
          <a:xfrm rot="15109350">
            <a:off x="7825582" y="3588544"/>
            <a:ext cx="1370012" cy="762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54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68F13F05-B3AF-4BAB-94F0-A0376CE4D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0" r="19298"/>
          <a:stretch>
            <a:fillRect/>
          </a:stretch>
        </p:blipFill>
        <p:spPr bwMode="auto">
          <a:xfrm>
            <a:off x="5200650" y="69850"/>
            <a:ext cx="5467350" cy="678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9">
            <a:extLst>
              <a:ext uri="{FF2B5EF4-FFF2-40B4-BE49-F238E27FC236}">
                <a16:creationId xmlns:a16="http://schemas.microsoft.com/office/drawing/2014/main" id="{93C9E85A-3C82-482D-B061-0989E7DA0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76200"/>
            <a:ext cx="44196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Rockwell" panose="02060603020205020403" pitchFamily="18" charset="0"/>
              </a:rPr>
              <a:t>“recall amounts not to retrieval but to reconstruction”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200" dirty="0">
              <a:latin typeface="Rockwell" panose="02060603020205020403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Rockwell" panose="02060603020205020403" pitchFamily="18" charset="0"/>
              </a:rPr>
              <a:t>(McClelland, 2000, p. 583)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561D972-01F5-4C5A-B256-709114706D05}"/>
              </a:ext>
            </a:extLst>
          </p:cNvPr>
          <p:cNvSpPr/>
          <p:nvPr/>
        </p:nvSpPr>
        <p:spPr>
          <a:xfrm rot="15109350">
            <a:off x="7825582" y="3588544"/>
            <a:ext cx="1370012" cy="762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B46C3E9-6264-4EEC-ADC8-57321DBEE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26998082-E392-4CA8-BF4B-8281E76F1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19F51C5A-C63A-4618-9288-090A16B4C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57E1815F-0559-407F-B578-B236521D4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1" y="2133600"/>
            <a:ext cx="22129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procedural </a:t>
            </a:r>
          </a:p>
        </p:txBody>
      </p:sp>
      <p:sp>
        <p:nvSpPr>
          <p:cNvPr id="23558" name="Rectangle 6">
            <a:extLst>
              <a:ext uri="{FF2B5EF4-FFF2-40B4-BE49-F238E27FC236}">
                <a16:creationId xmlns:a16="http://schemas.microsoft.com/office/drawing/2014/main" id="{1806B04C-BF5B-4843-B61F-5B71F65DE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6388" y="2895600"/>
            <a:ext cx="22590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declarative </a:t>
            </a:r>
          </a:p>
        </p:txBody>
      </p:sp>
      <p:sp>
        <p:nvSpPr>
          <p:cNvPr id="23559" name="Rectangle 7">
            <a:extLst>
              <a:ext uri="{FF2B5EF4-FFF2-40B4-BE49-F238E27FC236}">
                <a16:creationId xmlns:a16="http://schemas.microsoft.com/office/drawing/2014/main" id="{0DA04EC8-667A-4344-AAFE-CA6055025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1" y="3763964"/>
            <a:ext cx="19208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semantic </a:t>
            </a:r>
          </a:p>
        </p:txBody>
      </p:sp>
      <p:sp>
        <p:nvSpPr>
          <p:cNvPr id="23560" name="Rectangle 8">
            <a:extLst>
              <a:ext uri="{FF2B5EF4-FFF2-40B4-BE49-F238E27FC236}">
                <a16:creationId xmlns:a16="http://schemas.microsoft.com/office/drawing/2014/main" id="{F119CFD0-4146-4D88-84C5-349CDA9A4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525964"/>
            <a:ext cx="17859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episodic </a:t>
            </a:r>
          </a:p>
        </p:txBody>
      </p:sp>
      <p:sp>
        <p:nvSpPr>
          <p:cNvPr id="23561" name="Line 9">
            <a:extLst>
              <a:ext uri="{FF2B5EF4-FFF2-40B4-BE49-F238E27FC236}">
                <a16:creationId xmlns:a16="http://schemas.microsoft.com/office/drawing/2014/main" id="{5F75AC20-BC6A-4807-ABD4-599AFC1989F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2" name="Line 10">
            <a:extLst>
              <a:ext uri="{FF2B5EF4-FFF2-40B4-BE49-F238E27FC236}">
                <a16:creationId xmlns:a16="http://schemas.microsoft.com/office/drawing/2014/main" id="{5ED05C94-EE9B-442B-99A7-0602CB6861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3" name="Line 11">
            <a:extLst>
              <a:ext uri="{FF2B5EF4-FFF2-40B4-BE49-F238E27FC236}">
                <a16:creationId xmlns:a16="http://schemas.microsoft.com/office/drawing/2014/main" id="{5005F34C-C317-4875-A047-FBBF41A93F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4" name="Line 12">
            <a:extLst>
              <a:ext uri="{FF2B5EF4-FFF2-40B4-BE49-F238E27FC236}">
                <a16:creationId xmlns:a16="http://schemas.microsoft.com/office/drawing/2014/main" id="{7E715B90-7E86-49DF-BFE0-8A8084555BA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5" name="Line 13">
            <a:extLst>
              <a:ext uri="{FF2B5EF4-FFF2-40B4-BE49-F238E27FC236}">
                <a16:creationId xmlns:a16="http://schemas.microsoft.com/office/drawing/2014/main" id="{5171F8C6-9972-45DA-9D8A-A4DBEE2F3C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6" name="Line 14">
            <a:extLst>
              <a:ext uri="{FF2B5EF4-FFF2-40B4-BE49-F238E27FC236}">
                <a16:creationId xmlns:a16="http://schemas.microsoft.com/office/drawing/2014/main" id="{68FE1D1F-3706-4D6A-BD0F-21C06C4B64D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1752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7" name="Line 15">
            <a:extLst>
              <a:ext uri="{FF2B5EF4-FFF2-40B4-BE49-F238E27FC236}">
                <a16:creationId xmlns:a16="http://schemas.microsoft.com/office/drawing/2014/main" id="{B8413E96-D6AA-4C0F-8703-C0B4F5F35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514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8" name="Line 16">
            <a:extLst>
              <a:ext uri="{FF2B5EF4-FFF2-40B4-BE49-F238E27FC236}">
                <a16:creationId xmlns:a16="http://schemas.microsoft.com/office/drawing/2014/main" id="{1BABA879-3A17-4689-99E7-99A11E357553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514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9" name="Line 17">
            <a:extLst>
              <a:ext uri="{FF2B5EF4-FFF2-40B4-BE49-F238E27FC236}">
                <a16:creationId xmlns:a16="http://schemas.microsoft.com/office/drawing/2014/main" id="{8639F60B-B708-4444-B5C5-1EB51AF4972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276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70" name="Line 18">
            <a:extLst>
              <a:ext uri="{FF2B5EF4-FFF2-40B4-BE49-F238E27FC236}">
                <a16:creationId xmlns:a16="http://schemas.microsoft.com/office/drawing/2014/main" id="{E5CC2B69-0940-4DC6-A893-064119F05F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33528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71" name="Line 19">
            <a:extLst>
              <a:ext uri="{FF2B5EF4-FFF2-40B4-BE49-F238E27FC236}">
                <a16:creationId xmlns:a16="http://schemas.microsoft.com/office/drawing/2014/main" id="{C76D4077-1AA8-4D13-ADAA-39C498A8AC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1148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72" name="Line 20">
            <a:extLst>
              <a:ext uri="{FF2B5EF4-FFF2-40B4-BE49-F238E27FC236}">
                <a16:creationId xmlns:a16="http://schemas.microsoft.com/office/drawing/2014/main" id="{EA89130D-02AE-4249-9E1D-7238C07E69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1148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73" name="Line 21">
            <a:extLst>
              <a:ext uri="{FF2B5EF4-FFF2-40B4-BE49-F238E27FC236}">
                <a16:creationId xmlns:a16="http://schemas.microsoft.com/office/drawing/2014/main" id="{9643160E-6FAA-4360-8B2F-322418076F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8768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74" name="Rectangle 23">
            <a:extLst>
              <a:ext uri="{FF2B5EF4-FFF2-40B4-BE49-F238E27FC236}">
                <a16:creationId xmlns:a16="http://schemas.microsoft.com/office/drawing/2014/main" id="{3A1FBA0A-9B21-42AB-B894-E4A5C47F8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33600"/>
            <a:ext cx="3454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phonological loop </a:t>
            </a:r>
          </a:p>
        </p:txBody>
      </p:sp>
      <p:sp>
        <p:nvSpPr>
          <p:cNvPr id="23575" name="Rectangle 24">
            <a:extLst>
              <a:ext uri="{FF2B5EF4-FFF2-40B4-BE49-F238E27FC236}">
                <a16:creationId xmlns:a16="http://schemas.microsoft.com/office/drawing/2014/main" id="{01EFC8AD-DC41-48CE-B728-83223DE8C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1" y="2895600"/>
            <a:ext cx="4379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visuospatial sketchpad </a:t>
            </a:r>
          </a:p>
        </p:txBody>
      </p:sp>
      <p:sp>
        <p:nvSpPr>
          <p:cNvPr id="23576" name="Line 25">
            <a:extLst>
              <a:ext uri="{FF2B5EF4-FFF2-40B4-BE49-F238E27FC236}">
                <a16:creationId xmlns:a16="http://schemas.microsoft.com/office/drawing/2014/main" id="{88579FC3-30CD-4511-8235-7AC467F077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1752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77" name="Line 26">
            <a:extLst>
              <a:ext uri="{FF2B5EF4-FFF2-40B4-BE49-F238E27FC236}">
                <a16:creationId xmlns:a16="http://schemas.microsoft.com/office/drawing/2014/main" id="{B32E4728-6602-49D2-B61F-85B7B76AA4B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14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78" name="Line 27">
            <a:extLst>
              <a:ext uri="{FF2B5EF4-FFF2-40B4-BE49-F238E27FC236}">
                <a16:creationId xmlns:a16="http://schemas.microsoft.com/office/drawing/2014/main" id="{50AFBB9E-F859-4734-8DE6-65CE7C9253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14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79" name="Line 28">
            <a:extLst>
              <a:ext uri="{FF2B5EF4-FFF2-40B4-BE49-F238E27FC236}">
                <a16:creationId xmlns:a16="http://schemas.microsoft.com/office/drawing/2014/main" id="{0E741795-AE52-41B5-8BD7-2BBE7896EC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276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A4315D5-F4B9-49AA-A329-B230E9C8C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1A5B44C-646D-45FF-BC9D-F87485612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3246C254-A9D8-45B1-9928-48B11A37D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24581" name="Line 9">
            <a:extLst>
              <a:ext uri="{FF2B5EF4-FFF2-40B4-BE49-F238E27FC236}">
                <a16:creationId xmlns:a16="http://schemas.microsoft.com/office/drawing/2014/main" id="{6063C880-5AF0-42DE-A5F7-80FFB6AC39C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2" name="Line 10">
            <a:extLst>
              <a:ext uri="{FF2B5EF4-FFF2-40B4-BE49-F238E27FC236}">
                <a16:creationId xmlns:a16="http://schemas.microsoft.com/office/drawing/2014/main" id="{267D60A7-45A8-4CEE-B2A7-2CE330BABF0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3" name="Line 11">
            <a:extLst>
              <a:ext uri="{FF2B5EF4-FFF2-40B4-BE49-F238E27FC236}">
                <a16:creationId xmlns:a16="http://schemas.microsoft.com/office/drawing/2014/main" id="{B54D0468-F0FE-4A74-8860-50E4FC0628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4" name="Line 12">
            <a:extLst>
              <a:ext uri="{FF2B5EF4-FFF2-40B4-BE49-F238E27FC236}">
                <a16:creationId xmlns:a16="http://schemas.microsoft.com/office/drawing/2014/main" id="{3696EF0C-539E-4314-8A0D-A3634876DF29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5" name="Line 13">
            <a:extLst>
              <a:ext uri="{FF2B5EF4-FFF2-40B4-BE49-F238E27FC236}">
                <a16:creationId xmlns:a16="http://schemas.microsoft.com/office/drawing/2014/main" id="{2E6894D9-AD1F-4346-A979-2A6320933C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AB4418B-CA5A-49FC-AA93-A964DBFA8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146D141-041C-4508-A562-BC5B4EE2D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12B220FE-72A2-4730-BC83-8CBE6ED27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25605" name="Line 9">
            <a:extLst>
              <a:ext uri="{FF2B5EF4-FFF2-40B4-BE49-F238E27FC236}">
                <a16:creationId xmlns:a16="http://schemas.microsoft.com/office/drawing/2014/main" id="{982ABCDA-B68C-46BC-8F36-6E9AA458FD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606" name="Line 10">
            <a:extLst>
              <a:ext uri="{FF2B5EF4-FFF2-40B4-BE49-F238E27FC236}">
                <a16:creationId xmlns:a16="http://schemas.microsoft.com/office/drawing/2014/main" id="{4300E4C7-D9DB-4609-9870-3EA9FE7BD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607" name="Line 11">
            <a:extLst>
              <a:ext uri="{FF2B5EF4-FFF2-40B4-BE49-F238E27FC236}">
                <a16:creationId xmlns:a16="http://schemas.microsoft.com/office/drawing/2014/main" id="{7DED4EF8-FFFB-44EE-9426-5CF834C235E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608" name="Line 12">
            <a:extLst>
              <a:ext uri="{FF2B5EF4-FFF2-40B4-BE49-F238E27FC236}">
                <a16:creationId xmlns:a16="http://schemas.microsoft.com/office/drawing/2014/main" id="{AB9F042B-099D-4508-9B86-89BE637313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609" name="Line 13">
            <a:extLst>
              <a:ext uri="{FF2B5EF4-FFF2-40B4-BE49-F238E27FC236}">
                <a16:creationId xmlns:a16="http://schemas.microsoft.com/office/drawing/2014/main" id="{19B84150-C063-4E20-B5DC-DE61F8DF42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02B018D-8AF9-45BE-BAE0-2A7CA50398DA}"/>
              </a:ext>
            </a:extLst>
          </p:cNvPr>
          <p:cNvCxnSpPr>
            <a:cxnSpLocks/>
          </p:cNvCxnSpPr>
          <p:nvPr/>
        </p:nvCxnSpPr>
        <p:spPr>
          <a:xfrm>
            <a:off x="3810000" y="1638300"/>
            <a:ext cx="381000" cy="0"/>
          </a:xfrm>
          <a:prstGeom prst="straightConnector1">
            <a:avLst/>
          </a:prstGeom>
          <a:ln w="635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F2905B0-7574-4800-B51C-2E3B93805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FD742988-B5BF-4938-BC2E-D475281B5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493C68F3-98AE-4909-815A-77A914C39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26629" name="Line 9">
            <a:extLst>
              <a:ext uri="{FF2B5EF4-FFF2-40B4-BE49-F238E27FC236}">
                <a16:creationId xmlns:a16="http://schemas.microsoft.com/office/drawing/2014/main" id="{03FBD2A9-1235-409F-95BA-584E4CEAF93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0" name="Line 10">
            <a:extLst>
              <a:ext uri="{FF2B5EF4-FFF2-40B4-BE49-F238E27FC236}">
                <a16:creationId xmlns:a16="http://schemas.microsoft.com/office/drawing/2014/main" id="{26945DB7-7ED3-4AF5-B488-8B34EA6451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1" name="Line 11">
            <a:extLst>
              <a:ext uri="{FF2B5EF4-FFF2-40B4-BE49-F238E27FC236}">
                <a16:creationId xmlns:a16="http://schemas.microsoft.com/office/drawing/2014/main" id="{623FA657-014F-4BDB-86A3-BF67B994FE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2" name="Line 12">
            <a:extLst>
              <a:ext uri="{FF2B5EF4-FFF2-40B4-BE49-F238E27FC236}">
                <a16:creationId xmlns:a16="http://schemas.microsoft.com/office/drawing/2014/main" id="{84EF2CD6-A0C9-47AA-9AA7-B8E8A4E97C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3" name="Line 13">
            <a:extLst>
              <a:ext uri="{FF2B5EF4-FFF2-40B4-BE49-F238E27FC236}">
                <a16:creationId xmlns:a16="http://schemas.microsoft.com/office/drawing/2014/main" id="{D2BCB5D8-22DB-46C1-9630-46AE2115E4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B92D1E5-5F29-45E4-AF3D-D3ECAB1EC4E7}"/>
              </a:ext>
            </a:extLst>
          </p:cNvPr>
          <p:cNvCxnSpPr>
            <a:cxnSpLocks/>
          </p:cNvCxnSpPr>
          <p:nvPr/>
        </p:nvCxnSpPr>
        <p:spPr>
          <a:xfrm>
            <a:off x="3810000" y="1638300"/>
            <a:ext cx="762000" cy="0"/>
          </a:xfrm>
          <a:prstGeom prst="straightConnector1">
            <a:avLst/>
          </a:prstGeom>
          <a:ln w="635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9F183AC-D0B7-433C-8B3E-FFA8AC85D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00449BC-F831-4E06-BBC4-B6A753657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1DB91330-D171-47F7-A297-EE89D56B8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27653" name="Line 9">
            <a:extLst>
              <a:ext uri="{FF2B5EF4-FFF2-40B4-BE49-F238E27FC236}">
                <a16:creationId xmlns:a16="http://schemas.microsoft.com/office/drawing/2014/main" id="{987F5C8E-354D-4BA5-8C20-72F2C19DCB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4" name="Line 10">
            <a:extLst>
              <a:ext uri="{FF2B5EF4-FFF2-40B4-BE49-F238E27FC236}">
                <a16:creationId xmlns:a16="http://schemas.microsoft.com/office/drawing/2014/main" id="{764E245A-8AAE-4531-A26B-E570E27E39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5" name="Line 11">
            <a:extLst>
              <a:ext uri="{FF2B5EF4-FFF2-40B4-BE49-F238E27FC236}">
                <a16:creationId xmlns:a16="http://schemas.microsoft.com/office/drawing/2014/main" id="{A61E6572-914D-4779-BB94-35C0819CBE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6" name="Line 12">
            <a:extLst>
              <a:ext uri="{FF2B5EF4-FFF2-40B4-BE49-F238E27FC236}">
                <a16:creationId xmlns:a16="http://schemas.microsoft.com/office/drawing/2014/main" id="{615C4597-2C53-4AF1-AFF9-D724397AA1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7" name="Line 13">
            <a:extLst>
              <a:ext uri="{FF2B5EF4-FFF2-40B4-BE49-F238E27FC236}">
                <a16:creationId xmlns:a16="http://schemas.microsoft.com/office/drawing/2014/main" id="{7C5FDB1F-A1C5-493F-8107-0AF3023D94D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6681259-0C38-49B8-B8ED-F177F0CCD270}"/>
              </a:ext>
            </a:extLst>
          </p:cNvPr>
          <p:cNvCxnSpPr>
            <a:cxnSpLocks/>
          </p:cNvCxnSpPr>
          <p:nvPr/>
        </p:nvCxnSpPr>
        <p:spPr>
          <a:xfrm>
            <a:off x="3810000" y="1638300"/>
            <a:ext cx="1066800" cy="0"/>
          </a:xfrm>
          <a:prstGeom prst="straightConnector1">
            <a:avLst/>
          </a:prstGeom>
          <a:ln w="635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041C4072-C426-4062-9B38-794981F98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8CEB780B-87F4-4483-B5EE-647F02482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BA8A10A3-6626-4CB7-8681-630625C2D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28677" name="Line 9">
            <a:extLst>
              <a:ext uri="{FF2B5EF4-FFF2-40B4-BE49-F238E27FC236}">
                <a16:creationId xmlns:a16="http://schemas.microsoft.com/office/drawing/2014/main" id="{9782EA86-1028-4356-A841-928FF97E8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78" name="Line 10">
            <a:extLst>
              <a:ext uri="{FF2B5EF4-FFF2-40B4-BE49-F238E27FC236}">
                <a16:creationId xmlns:a16="http://schemas.microsoft.com/office/drawing/2014/main" id="{0E4585C6-92EF-4DF2-9EE2-51F39CD31C7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79" name="Line 11">
            <a:extLst>
              <a:ext uri="{FF2B5EF4-FFF2-40B4-BE49-F238E27FC236}">
                <a16:creationId xmlns:a16="http://schemas.microsoft.com/office/drawing/2014/main" id="{0DB5A20F-BF47-49C3-8F05-BDC3F22BA7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80" name="Line 12">
            <a:extLst>
              <a:ext uri="{FF2B5EF4-FFF2-40B4-BE49-F238E27FC236}">
                <a16:creationId xmlns:a16="http://schemas.microsoft.com/office/drawing/2014/main" id="{740242C6-6AF4-46C4-9FAC-94E068D292E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81" name="Line 13">
            <a:extLst>
              <a:ext uri="{FF2B5EF4-FFF2-40B4-BE49-F238E27FC236}">
                <a16:creationId xmlns:a16="http://schemas.microsoft.com/office/drawing/2014/main" id="{1713CF5C-52A1-48D5-834B-D086EBBE78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17E6324-10A0-4269-9600-1AF6E73B22B0}"/>
              </a:ext>
            </a:extLst>
          </p:cNvPr>
          <p:cNvCxnSpPr>
            <a:cxnSpLocks/>
          </p:cNvCxnSpPr>
          <p:nvPr/>
        </p:nvCxnSpPr>
        <p:spPr>
          <a:xfrm>
            <a:off x="3810000" y="1638300"/>
            <a:ext cx="1371600" cy="0"/>
          </a:xfrm>
          <a:prstGeom prst="straightConnector1">
            <a:avLst/>
          </a:prstGeom>
          <a:ln w="635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C9FA0015-63C6-4EFF-AD4D-3E6EC82D6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0B9C716-D464-468D-8C0B-26B602789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61F95C36-40FE-44B0-9B2F-ADB3A4C3F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29701" name="Line 9">
            <a:extLst>
              <a:ext uri="{FF2B5EF4-FFF2-40B4-BE49-F238E27FC236}">
                <a16:creationId xmlns:a16="http://schemas.microsoft.com/office/drawing/2014/main" id="{F3E5E6F5-81B7-410B-AEDF-22341CF7AA2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2" name="Line 10">
            <a:extLst>
              <a:ext uri="{FF2B5EF4-FFF2-40B4-BE49-F238E27FC236}">
                <a16:creationId xmlns:a16="http://schemas.microsoft.com/office/drawing/2014/main" id="{2374F84F-8722-4A12-9321-9B0264BA5F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3" name="Line 11">
            <a:extLst>
              <a:ext uri="{FF2B5EF4-FFF2-40B4-BE49-F238E27FC236}">
                <a16:creationId xmlns:a16="http://schemas.microsoft.com/office/drawing/2014/main" id="{D8029F41-12EC-4F17-A86F-540C8B05D0B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4" name="Line 12">
            <a:extLst>
              <a:ext uri="{FF2B5EF4-FFF2-40B4-BE49-F238E27FC236}">
                <a16:creationId xmlns:a16="http://schemas.microsoft.com/office/drawing/2014/main" id="{1CF307AC-EEE3-4850-85FC-CD78C38525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5" name="Line 13">
            <a:extLst>
              <a:ext uri="{FF2B5EF4-FFF2-40B4-BE49-F238E27FC236}">
                <a16:creationId xmlns:a16="http://schemas.microsoft.com/office/drawing/2014/main" id="{0E056363-C7D0-400C-AC08-1DC8A2622E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F34CA37-F729-4263-8ADC-A84D1E5289BA}"/>
              </a:ext>
            </a:extLst>
          </p:cNvPr>
          <p:cNvCxnSpPr>
            <a:cxnSpLocks/>
          </p:cNvCxnSpPr>
          <p:nvPr/>
        </p:nvCxnSpPr>
        <p:spPr>
          <a:xfrm>
            <a:off x="3810000" y="1638300"/>
            <a:ext cx="1752600" cy="0"/>
          </a:xfrm>
          <a:prstGeom prst="straightConnector1">
            <a:avLst/>
          </a:prstGeom>
          <a:ln w="635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22D4E358-6777-44B6-A99E-202C51F4A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C3204203-559E-4733-97D5-FEE6F15D0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F91160D6-FA95-420B-BD0C-51D6A94E1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30725" name="Line 9">
            <a:extLst>
              <a:ext uri="{FF2B5EF4-FFF2-40B4-BE49-F238E27FC236}">
                <a16:creationId xmlns:a16="http://schemas.microsoft.com/office/drawing/2014/main" id="{B0EA51CD-7D4E-4982-9F07-5EF3A25963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6" name="Line 10">
            <a:extLst>
              <a:ext uri="{FF2B5EF4-FFF2-40B4-BE49-F238E27FC236}">
                <a16:creationId xmlns:a16="http://schemas.microsoft.com/office/drawing/2014/main" id="{CC20C0C5-403C-4C72-833F-2EF124D32B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7" name="Line 11">
            <a:extLst>
              <a:ext uri="{FF2B5EF4-FFF2-40B4-BE49-F238E27FC236}">
                <a16:creationId xmlns:a16="http://schemas.microsoft.com/office/drawing/2014/main" id="{4E592783-B9A4-4DE2-B345-2319A29E10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8" name="Line 12">
            <a:extLst>
              <a:ext uri="{FF2B5EF4-FFF2-40B4-BE49-F238E27FC236}">
                <a16:creationId xmlns:a16="http://schemas.microsoft.com/office/drawing/2014/main" id="{B8B56E6E-2F81-45EB-B2FA-31113213D3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9" name="Line 13">
            <a:extLst>
              <a:ext uri="{FF2B5EF4-FFF2-40B4-BE49-F238E27FC236}">
                <a16:creationId xmlns:a16="http://schemas.microsoft.com/office/drawing/2014/main" id="{1A8FC684-7578-46C8-8599-8DC0587706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C5967DD-4897-452A-964A-CB2BF765CAA9}"/>
              </a:ext>
            </a:extLst>
          </p:cNvPr>
          <p:cNvCxnSpPr>
            <a:cxnSpLocks/>
          </p:cNvCxnSpPr>
          <p:nvPr/>
        </p:nvCxnSpPr>
        <p:spPr>
          <a:xfrm>
            <a:off x="3810000" y="1638300"/>
            <a:ext cx="2133600" cy="0"/>
          </a:xfrm>
          <a:prstGeom prst="straightConnector1">
            <a:avLst/>
          </a:prstGeom>
          <a:ln w="635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F960EB2-6B80-4B57-827E-879E36431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68C9028A-9B77-4FA1-9BEA-39ED1A384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D3892DFA-3DB0-448E-8A4D-0B326E7AF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31749" name="Line 9">
            <a:extLst>
              <a:ext uri="{FF2B5EF4-FFF2-40B4-BE49-F238E27FC236}">
                <a16:creationId xmlns:a16="http://schemas.microsoft.com/office/drawing/2014/main" id="{886A1F6D-C6A7-4B00-801D-5CAF2B6974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0" name="Line 10">
            <a:extLst>
              <a:ext uri="{FF2B5EF4-FFF2-40B4-BE49-F238E27FC236}">
                <a16:creationId xmlns:a16="http://schemas.microsoft.com/office/drawing/2014/main" id="{CE2384CC-9318-4F0D-AD7C-8688124F7A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1" name="Line 11">
            <a:extLst>
              <a:ext uri="{FF2B5EF4-FFF2-40B4-BE49-F238E27FC236}">
                <a16:creationId xmlns:a16="http://schemas.microsoft.com/office/drawing/2014/main" id="{F6F91367-C8DE-455F-9517-4026BE453C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2" name="Line 12">
            <a:extLst>
              <a:ext uri="{FF2B5EF4-FFF2-40B4-BE49-F238E27FC236}">
                <a16:creationId xmlns:a16="http://schemas.microsoft.com/office/drawing/2014/main" id="{DCA1F796-2E27-4744-9DA4-6CB86E9900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3" name="Line 13">
            <a:extLst>
              <a:ext uri="{FF2B5EF4-FFF2-40B4-BE49-F238E27FC236}">
                <a16:creationId xmlns:a16="http://schemas.microsoft.com/office/drawing/2014/main" id="{A8F85A58-F341-4B9A-8178-BECA6EB1EA3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9E6FCA9-3A80-4B2C-A86E-717746F12460}"/>
              </a:ext>
            </a:extLst>
          </p:cNvPr>
          <p:cNvCxnSpPr>
            <a:cxnSpLocks/>
          </p:cNvCxnSpPr>
          <p:nvPr/>
        </p:nvCxnSpPr>
        <p:spPr>
          <a:xfrm>
            <a:off x="3810000" y="1638300"/>
            <a:ext cx="2590800" cy="0"/>
          </a:xfrm>
          <a:prstGeom prst="straightConnector1">
            <a:avLst/>
          </a:prstGeom>
          <a:ln w="635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214BE966-A852-4D3F-84BF-95F14EB38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0" r="19298"/>
          <a:stretch>
            <a:fillRect/>
          </a:stretch>
        </p:blipFill>
        <p:spPr bwMode="auto">
          <a:xfrm>
            <a:off x="5200650" y="69850"/>
            <a:ext cx="5467350" cy="678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9">
            <a:extLst>
              <a:ext uri="{FF2B5EF4-FFF2-40B4-BE49-F238E27FC236}">
                <a16:creationId xmlns:a16="http://schemas.microsoft.com/office/drawing/2014/main" id="{78A26E04-733B-4513-9605-A78F0C242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76200"/>
            <a:ext cx="47244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Rockwell" panose="02060603020205020403" pitchFamily="18" charset="0"/>
              </a:rPr>
              <a:t>“successful retrievals facilitate future retrievals”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200" dirty="0">
              <a:latin typeface="Rockwell" panose="02060603020205020403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Rockwell" panose="02060603020205020403" pitchFamily="18" charset="0"/>
              </a:rPr>
              <a:t>(</a:t>
            </a:r>
            <a:r>
              <a:rPr lang="en-GB" altLang="en-US" sz="2400" dirty="0" err="1">
                <a:latin typeface="Rockwell" panose="02060603020205020403" pitchFamily="18" charset="0"/>
              </a:rPr>
              <a:t>Bahrick</a:t>
            </a:r>
            <a:r>
              <a:rPr lang="en-GB" altLang="en-US" sz="2400" dirty="0">
                <a:latin typeface="Rockwell" panose="02060603020205020403" pitchFamily="18" charset="0"/>
              </a:rPr>
              <a:t>, 2000, p. 355)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6D3AD158-40A3-47D5-B9BF-510F72B55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0" r="19298"/>
          <a:stretch>
            <a:fillRect/>
          </a:stretch>
        </p:blipFill>
        <p:spPr bwMode="auto">
          <a:xfrm>
            <a:off x="5200650" y="69850"/>
            <a:ext cx="5467350" cy="678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9">
            <a:extLst>
              <a:ext uri="{FF2B5EF4-FFF2-40B4-BE49-F238E27FC236}">
                <a16:creationId xmlns:a16="http://schemas.microsoft.com/office/drawing/2014/main" id="{5E35764D-177D-4751-B9DD-12C15A506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76200"/>
            <a:ext cx="4572000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Rockwell" panose="02060603020205020403" pitchFamily="18" charset="0"/>
              </a:rPr>
              <a:t>“The more rehearsal … the individual engages in, the greater the likelihood that the information will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Rockwell" panose="02060603020205020403" pitchFamily="18" charset="0"/>
              </a:rPr>
              <a:t>be transferred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>
                <a:latin typeface="Rockwell" panose="02060603020205020403" pitchFamily="18" charset="0"/>
              </a:rPr>
              <a:t>from short-term to permanent storage”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200" dirty="0">
              <a:latin typeface="Rockwell" panose="02060603020205020403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Rockwell" panose="02060603020205020403" pitchFamily="18" charset="0"/>
              </a:rPr>
              <a:t>(Brown &amp; Craik, 2000, p. 93)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48DADB6D-0E70-41CB-A21E-00C2B556E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</a:rPr>
              <a:t>Memory 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FC8A437-6035-4BAE-BEB9-4447AE07B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Working </a:t>
            </a: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0F81A03E-7DA2-4823-87E4-B735CBB43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>
                <a:solidFill>
                  <a:schemeClr val="bg1"/>
                </a:solidFill>
              </a:rPr>
              <a:t>Long-term </a:t>
            </a:r>
          </a:p>
        </p:txBody>
      </p:sp>
      <p:sp>
        <p:nvSpPr>
          <p:cNvPr id="36869" name="Line 9">
            <a:extLst>
              <a:ext uri="{FF2B5EF4-FFF2-40B4-BE49-F238E27FC236}">
                <a16:creationId xmlns:a16="http://schemas.microsoft.com/office/drawing/2014/main" id="{6C2033A9-3CBA-4361-81FE-44BEC3B4E0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0" name="Line 10">
            <a:extLst>
              <a:ext uri="{FF2B5EF4-FFF2-40B4-BE49-F238E27FC236}">
                <a16:creationId xmlns:a16="http://schemas.microsoft.com/office/drawing/2014/main" id="{8ED7434B-46C9-40AD-9CC7-2AD4E6407ED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1" name="Line 11">
            <a:extLst>
              <a:ext uri="{FF2B5EF4-FFF2-40B4-BE49-F238E27FC236}">
                <a16:creationId xmlns:a16="http://schemas.microsoft.com/office/drawing/2014/main" id="{495736BD-5B7D-43F6-981F-908F36B445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2" name="Line 12">
            <a:extLst>
              <a:ext uri="{FF2B5EF4-FFF2-40B4-BE49-F238E27FC236}">
                <a16:creationId xmlns:a16="http://schemas.microsoft.com/office/drawing/2014/main" id="{56BEE149-BFFD-4B5D-9592-1B5BAC780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3" name="Line 13">
            <a:extLst>
              <a:ext uri="{FF2B5EF4-FFF2-40B4-BE49-F238E27FC236}">
                <a16:creationId xmlns:a16="http://schemas.microsoft.com/office/drawing/2014/main" id="{3A3636A8-0500-4376-9F8E-953377F858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83345F9-D0D4-4835-A34E-6722047158D9}"/>
              </a:ext>
            </a:extLst>
          </p:cNvPr>
          <p:cNvCxnSpPr>
            <a:cxnSpLocks/>
          </p:cNvCxnSpPr>
          <p:nvPr/>
        </p:nvCxnSpPr>
        <p:spPr>
          <a:xfrm>
            <a:off x="3810000" y="1638300"/>
            <a:ext cx="2590800" cy="0"/>
          </a:xfrm>
          <a:prstGeom prst="straightConnector1">
            <a:avLst/>
          </a:prstGeom>
          <a:ln w="635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5" name="Rectangle 24">
            <a:extLst>
              <a:ext uri="{FF2B5EF4-FFF2-40B4-BE49-F238E27FC236}">
                <a16:creationId xmlns:a16="http://schemas.microsoft.com/office/drawing/2014/main" id="{02F0312C-ACB4-471E-B583-65DCF8BA2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286000"/>
            <a:ext cx="24638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>
                <a:solidFill>
                  <a:schemeClr val="bg1"/>
                </a:solidFill>
                <a:latin typeface="Rockwell" panose="02060603020205020403" pitchFamily="18" charset="0"/>
              </a:rPr>
              <a:t>rehersal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2">
            <a:extLst>
              <a:ext uri="{FF2B5EF4-FFF2-40B4-BE49-F238E27FC236}">
                <a16:creationId xmlns:a16="http://schemas.microsoft.com/office/drawing/2014/main" id="{0F2745D7-8A89-4FAB-9494-5F254E9CB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1"/>
            <a:ext cx="8839200" cy="1262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7C2A37F-6E0A-4680-97A8-CD04F5983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676401"/>
            <a:ext cx="8839200" cy="329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The key to successful encoding . . . is attention - that is, in order for information to proceed to progressively more capacious and durable stores, the learner has to pay </a:t>
            </a:r>
            <a:r>
              <a:rPr lang="en-GB" altLang="en-US">
                <a:solidFill>
                  <a:srgbClr val="0000FF"/>
                </a:solidFill>
                <a:latin typeface="Rockwell" panose="02060603020205020403" pitchFamily="18" charset="0"/>
              </a:rPr>
              <a:t>conscious attention</a:t>
            </a:r>
            <a:r>
              <a:rPr lang="en-GB" altLang="en-US">
                <a:latin typeface="Rockwell" panose="02060603020205020403" pitchFamily="18" charset="0"/>
              </a:rPr>
              <a:t> to the information.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urier New" panose="02070309020205020404" pitchFamily="49" charset="0"/>
              </a:rPr>
              <a:t>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urier New" panose="02070309020205020404" pitchFamily="49" charset="0"/>
              </a:rPr>
              <a:t>                   (Brown &amp; Craik, 2000, p. 93)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2EDA2FC-80C4-462F-A7EB-612E659A6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5105400"/>
            <a:ext cx="8818562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Caleb Gattegno: learning begins with awareness that there is something to learn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200">
                <a:latin typeface="Courier New" panose="02070309020205020404" pitchFamily="49" charset="0"/>
              </a:rPr>
              <a:t>                                    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200">
                <a:latin typeface="Courier New" panose="02070309020205020404" pitchFamily="49" charset="0"/>
              </a:rPr>
              <a:t>                                    </a:t>
            </a:r>
            <a:r>
              <a:rPr lang="en-GB" altLang="en-US" sz="2400">
                <a:latin typeface="Courier New" panose="02070309020205020404" pitchFamily="49" charset="0"/>
              </a:rPr>
              <a:t>(Young &amp; Messum, 2011. p. 83)</a:t>
            </a:r>
            <a:r>
              <a:rPr lang="en-GB" altLang="en-US" sz="1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8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58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76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4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2">
            <a:extLst>
              <a:ext uri="{FF2B5EF4-FFF2-40B4-BE49-F238E27FC236}">
                <a16:creationId xmlns:a16="http://schemas.microsoft.com/office/drawing/2014/main" id="{0AA814FE-95C6-4BCE-8E92-8B6AB877A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1"/>
            <a:ext cx="8839200" cy="1262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DDF9838-F69B-4CFC-B376-5285510CE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600326"/>
            <a:ext cx="8839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0000FF"/>
                </a:solidFill>
                <a:latin typeface="Rockwell" panose="02060603020205020403" pitchFamily="18" charset="0"/>
              </a:rPr>
              <a:t>                            focus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A056ED-F1CD-4B80-ADA7-73E48F19A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209926"/>
            <a:ext cx="8839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0000FF"/>
                </a:solidFill>
                <a:latin typeface="Rockwell" panose="02060603020205020403" pitchFamily="18" charset="0"/>
              </a:rPr>
              <a:t>                                                           occur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4CEC02-621A-404A-84D1-A0C0643D8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2638" y="4860925"/>
            <a:ext cx="5541962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There is something to learn</a:t>
            </a:r>
            <a:r>
              <a:rPr lang="en-GB" altLang="en-US" sz="4400">
                <a:latin typeface="Rockwell" panose="02060603020205020403" pitchFamily="18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326975-FBB9-4E59-88AC-D2378899D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0"/>
            <a:ext cx="8839200" cy="1754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1C2D7E87-78FB-43A9-B991-C10C59193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339976"/>
            <a:ext cx="88392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we can learn from what is present in the environment, even if our attention is not directed to it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Rockwell" panose="02060603020205020403" pitchFamily="18" charset="0"/>
              </a:rPr>
              <a:t>                </a:t>
            </a:r>
            <a:r>
              <a:rPr lang="en-GB" altLang="en-US" sz="2400">
                <a:latin typeface="Courier New" panose="02070309020205020404" pitchFamily="49" charset="0"/>
              </a:rPr>
              <a:t>(Larsen-Freeman &amp; Anderson, 2011, p. 75;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urier New" panose="02070309020205020404" pitchFamily="49" charset="0"/>
              </a:rPr>
              <a:t>             Lozanov &amp; Gateva, 1988, pp. 21-22)</a:t>
            </a:r>
            <a:endParaRPr lang="en-GB" altLang="en-US" sz="2400">
              <a:latin typeface="Rockwell" panose="02060603020205020403" pitchFamily="18" charset="0"/>
            </a:endParaRPr>
          </a:p>
        </p:txBody>
      </p:sp>
      <p:sp>
        <p:nvSpPr>
          <p:cNvPr id="7" name="Rectangle 29">
            <a:extLst>
              <a:ext uri="{FF2B5EF4-FFF2-40B4-BE49-F238E27FC236}">
                <a16:creationId xmlns:a16="http://schemas.microsoft.com/office/drawing/2014/main" id="{D2D33E88-4AB4-4F60-A64D-60099E0B5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989514"/>
            <a:ext cx="8839200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Peripheral perceptions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urier New" panose="02070309020205020404" pitchFamily="49" charset="0"/>
              </a:rPr>
              <a:t>                                (Lozanov, 1978)</a:t>
            </a:r>
            <a:endParaRPr lang="en-GB" altLang="en-US" sz="2400">
              <a:latin typeface="Rockwell" panose="020606030202050204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>
            <a:extLst>
              <a:ext uri="{FF2B5EF4-FFF2-40B4-BE49-F238E27FC236}">
                <a16:creationId xmlns:a16="http://schemas.microsoft.com/office/drawing/2014/main" id="{42A7BC41-B134-426A-AD7B-9EE812530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09600"/>
            <a:ext cx="91440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Rectangle 6">
            <a:extLst>
              <a:ext uri="{FF2B5EF4-FFF2-40B4-BE49-F238E27FC236}">
                <a16:creationId xmlns:a16="http://schemas.microsoft.com/office/drawing/2014/main" id="{4337A9DA-5672-4638-837B-88C757215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100264"/>
            <a:ext cx="1752600" cy="1938337"/>
          </a:xfrm>
          <a:prstGeom prst="rect">
            <a:avLst/>
          </a:prstGeom>
          <a:solidFill>
            <a:schemeClr val="accent1"/>
          </a:solidFill>
          <a:ln w="76200" cmpd="tri">
            <a:solidFill>
              <a:srgbClr val="C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0099"/>
                </a:solidFill>
                <a:latin typeface="Trebuchet MS" panose="020B0603020202020204" pitchFamily="34" charset="0"/>
              </a:rPr>
              <a:t>I read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0099"/>
                </a:solidFill>
                <a:latin typeface="Trebuchet MS" panose="020B0603020202020204" pitchFamily="34" charset="0"/>
              </a:rPr>
              <a:t>You read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0099"/>
                </a:solidFill>
                <a:latin typeface="Trebuchet MS" panose="020B0603020202020204" pitchFamily="34" charset="0"/>
              </a:rPr>
              <a:t>He read</a:t>
            </a:r>
            <a:r>
              <a:rPr lang="en-GB" altLang="en-US" sz="2400">
                <a:solidFill>
                  <a:srgbClr val="FF0000"/>
                </a:solidFill>
                <a:latin typeface="Trebuchet MS" panose="020B0603020202020204" pitchFamily="34" charset="0"/>
              </a:rPr>
              <a:t>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0099"/>
                </a:solidFill>
                <a:latin typeface="Trebuchet MS" panose="020B0603020202020204" pitchFamily="34" charset="0"/>
              </a:rPr>
              <a:t>She read</a:t>
            </a:r>
            <a:r>
              <a:rPr lang="en-GB" altLang="en-US" sz="2400">
                <a:solidFill>
                  <a:srgbClr val="FF0000"/>
                </a:solidFill>
                <a:latin typeface="Trebuchet MS" panose="020B0603020202020204" pitchFamily="34" charset="0"/>
              </a:rPr>
              <a:t>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0099"/>
                </a:solidFill>
                <a:latin typeface="Trebuchet MS" panose="020B0603020202020204" pitchFamily="34" charset="0"/>
              </a:rPr>
              <a:t>It read</a:t>
            </a:r>
            <a:r>
              <a:rPr lang="en-GB" altLang="en-US" sz="2400">
                <a:solidFill>
                  <a:srgbClr val="FF0000"/>
                </a:solidFill>
                <a:latin typeface="Trebuchet MS" panose="020B0603020202020204" pitchFamily="34" charset="0"/>
              </a:rPr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>
            <a:extLst>
              <a:ext uri="{FF2B5EF4-FFF2-40B4-BE49-F238E27FC236}">
                <a16:creationId xmlns:a16="http://schemas.microsoft.com/office/drawing/2014/main" id="{259412F2-48AF-45CA-8B45-DEA685B53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1" y="0"/>
            <a:ext cx="5159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3BC390-9342-40A4-BDA6-390F8F6B5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0"/>
            <a:ext cx="8839200" cy="1754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B8F6526-E692-46BE-ACBC-8A001EDDD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430464"/>
            <a:ext cx="8839200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Incidental (nonintentional) learning can be as effective as, or even more effective than, intentional learning</a:t>
            </a:r>
            <a:endParaRPr lang="en-GB" altLang="en-US" sz="2400">
              <a:latin typeface="Courier New" panose="02070309020205020404" pitchFamily="49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2BD1416-96F6-409B-A10C-3DBEA9810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386138"/>
            <a:ext cx="883920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                                     provided that the incidental orienting task induces the learner to process the information in a meaningful, elaborate and distinctive fashion.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urier New" panose="02070309020205020404" pitchFamily="49" charset="0"/>
              </a:rPr>
              <a:t>                   (Brown &amp; Craik, 2000, p. 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96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2">
            <a:extLst>
              <a:ext uri="{FF2B5EF4-FFF2-40B4-BE49-F238E27FC236}">
                <a16:creationId xmlns:a16="http://schemas.microsoft.com/office/drawing/2014/main" id="{FD1C22EF-BA06-47A6-ABD5-3A9DCAED8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1"/>
            <a:ext cx="8839200" cy="22463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05D664-9E25-4458-A944-732A34F50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638425"/>
            <a:ext cx="3962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dirty="0">
                <a:latin typeface="Rockwell" panose="02060603020205020403" pitchFamily="18" charset="0"/>
              </a:rPr>
              <a:t>the "read" condition</a:t>
            </a:r>
            <a:endParaRPr lang="en-GB" altLang="en-US" sz="2400" dirty="0">
              <a:latin typeface="Courier New" panose="020703090202050204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5B244D-FAEC-489B-B611-3858FDAB5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248025"/>
            <a:ext cx="3276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dirty="0">
                <a:latin typeface="Rockwell" panose="02060603020205020403" pitchFamily="18" charset="0"/>
              </a:rPr>
              <a:t>sharp ≠ b _ _ n _</a:t>
            </a:r>
            <a:endParaRPr lang="en-GB" altLang="en-US" sz="2400" dirty="0">
              <a:latin typeface="Courier New" panose="020703090202050204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8503AD-DBCE-45BA-ABD8-2FF46E175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62314"/>
            <a:ext cx="4876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dirty="0">
                <a:latin typeface="Rockwell" panose="02060603020205020403" pitchFamily="18" charset="0"/>
              </a:rPr>
              <a:t>the "generate" condition</a:t>
            </a:r>
            <a:endParaRPr lang="en-GB" altLang="en-US" sz="2400" dirty="0">
              <a:latin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F777A-1A8C-4A16-AE53-71123CE61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638425"/>
            <a:ext cx="3276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blunt</a:t>
            </a:r>
            <a:endParaRPr lang="en-GB" altLang="en-US" sz="2400">
              <a:latin typeface="Courier New" panose="02070309020205020404" pitchFamily="49" charset="0"/>
            </a:endParaRPr>
          </a:p>
        </p:txBody>
      </p:sp>
      <p:sp>
        <p:nvSpPr>
          <p:cNvPr id="8" name="Rectangle 29">
            <a:extLst>
              <a:ext uri="{FF2B5EF4-FFF2-40B4-BE49-F238E27FC236}">
                <a16:creationId xmlns:a16="http://schemas.microsoft.com/office/drawing/2014/main" id="{26D15B1A-8B5D-4740-9773-C8033AD96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144964"/>
            <a:ext cx="8686800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Rockwell" panose="02060603020205020403" pitchFamily="18" charset="0"/>
              </a:rPr>
              <a:t>The </a:t>
            </a:r>
            <a:r>
              <a:rPr lang="en-GB" altLang="en-US" dirty="0">
                <a:solidFill>
                  <a:srgbClr val="0000FF"/>
                </a:solidFill>
                <a:latin typeface="Rockwell" panose="02060603020205020403" pitchFamily="18" charset="0"/>
              </a:rPr>
              <a:t>generate</a:t>
            </a:r>
            <a:r>
              <a:rPr lang="en-GB" altLang="en-US" dirty="0">
                <a:latin typeface="Rockwell" panose="02060603020205020403" pitchFamily="18" charset="0"/>
              </a:rPr>
              <a:t> condition is consistently associated with higher levels of recall.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Courier New" panose="02070309020205020404" pitchFamily="49" charset="0"/>
              </a:rPr>
              <a:t>             </a:t>
            </a:r>
            <a:r>
              <a:rPr lang="en-GB" altLang="en-US" sz="2400" dirty="0">
                <a:latin typeface="Courier New" panose="02070309020205020404" pitchFamily="49" charset="0"/>
              </a:rPr>
              <a:t>(Brown &amp; Craik, 2000, p. 102)</a:t>
            </a:r>
            <a:endParaRPr lang="en-GB" altLang="en-US" sz="2400" dirty="0">
              <a:latin typeface="Rockwell" panose="02060603020205020403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F9293EA-75CF-4950-872A-D7D18CF0EBDF}"/>
              </a:ext>
            </a:extLst>
          </p:cNvPr>
          <p:cNvCxnSpPr>
            <a:cxnSpLocks/>
          </p:cNvCxnSpPr>
          <p:nvPr/>
        </p:nvCxnSpPr>
        <p:spPr>
          <a:xfrm flipH="1">
            <a:off x="2971800" y="2971800"/>
            <a:ext cx="2743200" cy="0"/>
          </a:xfrm>
          <a:prstGeom prst="straightConnector1">
            <a:avLst/>
          </a:prstGeom>
          <a:ln w="635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039863-D5A5-46FC-A47F-C1E4C1F913E6}"/>
              </a:ext>
            </a:extLst>
          </p:cNvPr>
          <p:cNvCxnSpPr>
            <a:cxnSpLocks/>
          </p:cNvCxnSpPr>
          <p:nvPr/>
        </p:nvCxnSpPr>
        <p:spPr>
          <a:xfrm flipH="1">
            <a:off x="4876800" y="3581400"/>
            <a:ext cx="838200" cy="0"/>
          </a:xfrm>
          <a:prstGeom prst="straightConnector1">
            <a:avLst/>
          </a:prstGeom>
          <a:ln w="635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9">
            <a:extLst>
              <a:ext uri="{FF2B5EF4-FFF2-40B4-BE49-F238E27FC236}">
                <a16:creationId xmlns:a16="http://schemas.microsoft.com/office/drawing/2014/main" id="{899ECD71-9041-4800-AFA3-A932E7649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5704582"/>
            <a:ext cx="86868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Rockwell" panose="02060603020205020403" pitchFamily="18" charset="0"/>
              </a:rPr>
              <a:t>guided discovery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Courier New" panose="02070309020205020404" pitchFamily="49" charset="0"/>
              </a:rPr>
              <a:t>             </a:t>
            </a:r>
            <a:r>
              <a:rPr lang="en-GB" altLang="en-US" sz="2400" dirty="0">
                <a:latin typeface="Courier New" panose="02070309020205020404" pitchFamily="49" charset="0"/>
              </a:rPr>
              <a:t>(Thornbury, 2017)</a:t>
            </a:r>
            <a:endParaRPr lang="en-GB" altLang="en-US" sz="2400" dirty="0">
              <a:latin typeface="Rockwell" panose="020606030202050204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10" grpId="0"/>
      <p:bldP spid="10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2">
            <a:extLst>
              <a:ext uri="{FF2B5EF4-FFF2-40B4-BE49-F238E27FC236}">
                <a16:creationId xmlns:a16="http://schemas.microsoft.com/office/drawing/2014/main" id="{6D34C89C-D91C-402F-B96C-27A15EBA8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0"/>
            <a:ext cx="8839200" cy="2738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(4)   Enactment</a:t>
            </a:r>
          </a:p>
        </p:txBody>
      </p:sp>
      <p:sp>
        <p:nvSpPr>
          <p:cNvPr id="3" name="Rectangle 29">
            <a:extLst>
              <a:ext uri="{FF2B5EF4-FFF2-40B4-BE49-F238E27FC236}">
                <a16:creationId xmlns:a16="http://schemas.microsoft.com/office/drawing/2014/main" id="{84B0DB14-A164-403B-8352-A9421F944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503613"/>
            <a:ext cx="8686800" cy="206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Memory for enacted action phrases is superior to that for events encoded without enactment.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latin typeface="Courier New" panose="02070309020205020404" pitchFamily="49" charset="0"/>
              </a:rPr>
              <a:t>                 </a:t>
            </a:r>
            <a:r>
              <a:rPr lang="en-GB" altLang="en-US" sz="2400">
                <a:latin typeface="Courier New" panose="02070309020205020404" pitchFamily="49" charset="0"/>
              </a:rPr>
              <a:t>(Nilsson, 2000, p. 137)</a:t>
            </a:r>
            <a:endParaRPr lang="en-GB" altLang="en-US" sz="2400">
              <a:latin typeface="Rockwell" panose="020606030202050204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Box 2">
            <a:extLst>
              <a:ext uri="{FF2B5EF4-FFF2-40B4-BE49-F238E27FC236}">
                <a16:creationId xmlns:a16="http://schemas.microsoft.com/office/drawing/2014/main" id="{63CB77B7-51C1-4A5F-8DF3-BB6F30B26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0"/>
            <a:ext cx="8839200" cy="3232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(4)   Enactment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(5)   Vocalisation</a:t>
            </a:r>
          </a:p>
        </p:txBody>
      </p:sp>
      <p:sp>
        <p:nvSpPr>
          <p:cNvPr id="3" name="Rectangle 29">
            <a:extLst>
              <a:ext uri="{FF2B5EF4-FFF2-40B4-BE49-F238E27FC236}">
                <a16:creationId xmlns:a16="http://schemas.microsoft.com/office/drawing/2014/main" id="{EDC4A8CD-15F5-4A98-BE69-C80D16378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565525"/>
            <a:ext cx="8686800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Vocalisation at study, compared with silent reading … increases remember responses.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latin typeface="Courier New" panose="02070309020205020404" pitchFamily="49" charset="0"/>
              </a:rPr>
              <a:t>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urier New" panose="02070309020205020404" pitchFamily="49" charset="0"/>
              </a:rPr>
              <a:t>                      (Gregg &amp; Gardiner, 1991)</a:t>
            </a:r>
            <a:endParaRPr lang="en-GB" altLang="en-US" sz="2400">
              <a:latin typeface="Rockwell" panose="020606030202050204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2">
            <a:extLst>
              <a:ext uri="{FF2B5EF4-FFF2-40B4-BE49-F238E27FC236}">
                <a16:creationId xmlns:a16="http://schemas.microsoft.com/office/drawing/2014/main" id="{D0308332-E78C-4BD0-BDF7-6C513A159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1"/>
            <a:ext cx="8839200" cy="3724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(4)   Enactment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(5)   Vocalisation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(6)   Self-referencing</a:t>
            </a:r>
          </a:p>
        </p:txBody>
      </p:sp>
      <p:sp>
        <p:nvSpPr>
          <p:cNvPr id="5" name="Rectangle 29">
            <a:extLst>
              <a:ext uri="{FF2B5EF4-FFF2-40B4-BE49-F238E27FC236}">
                <a16:creationId xmlns:a16="http://schemas.microsoft.com/office/drawing/2014/main" id="{D05A55A2-6EFB-4378-A011-65E7F35AD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314826"/>
            <a:ext cx="87630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relating material personally to oneself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Rockwell" panose="02060603020205020403" pitchFamily="18" charset="0"/>
              </a:rPr>
              <a:t>             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urier New" panose="02070309020205020404" pitchFamily="49" charset="0"/>
              </a:rPr>
              <a:t>                  (Noice &amp; Noice, 2006, p. 14)</a:t>
            </a:r>
            <a:endParaRPr lang="en-GB" altLang="en-US" sz="2400">
              <a:latin typeface="Rockwell" panose="020606030202050204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2">
            <a:extLst>
              <a:ext uri="{FF2B5EF4-FFF2-40B4-BE49-F238E27FC236}">
                <a16:creationId xmlns:a16="http://schemas.microsoft.com/office/drawing/2014/main" id="{FE36B715-FB04-4514-B122-5F0443794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1"/>
            <a:ext cx="8839200" cy="3724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(4)   Enactment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(5)   Vocalisation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(6)   Self-referencing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F9318E-6F72-40C0-B7D7-D1EA9E86F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4025" y="4373564"/>
            <a:ext cx="8839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latin typeface="Rockwell" panose="02060603020205020403" pitchFamily="18" charset="0"/>
              </a:rPr>
              <a:t>I find it hard to</a:t>
            </a:r>
            <a:endParaRPr lang="en-GB" altLang="en-US" sz="2800">
              <a:latin typeface="Courier New" panose="02070309020205020404" pitchFamily="49" charset="0"/>
            </a:endParaRPr>
          </a:p>
        </p:txBody>
      </p:sp>
      <p:sp>
        <p:nvSpPr>
          <p:cNvPr id="48132" name="TextBox 5">
            <a:extLst>
              <a:ext uri="{FF2B5EF4-FFF2-40B4-BE49-F238E27FC236}">
                <a16:creationId xmlns:a16="http://schemas.microsoft.com/office/drawing/2014/main" id="{5300374D-C2AA-4226-8959-A6E53F49D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352926"/>
            <a:ext cx="114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0000FF"/>
                </a:solidFill>
                <a:latin typeface="Rockwell" panose="02060603020205020403" pitchFamily="18" charset="0"/>
              </a:rPr>
              <a:t>focus</a:t>
            </a:r>
            <a:endParaRPr lang="en-GB" altLang="en-US" sz="2800">
              <a:solidFill>
                <a:srgbClr val="0000FF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01AC6CB-158C-406F-A139-C227E2AE8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6675" y="4352926"/>
            <a:ext cx="5334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latin typeface="Rockwell" panose="02060603020205020403" pitchFamily="18" charset="0"/>
              </a:rPr>
              <a:t>when there’s complete silence.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E7901B35-4839-4EB7-8C7C-7787F33D5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725" y="5168900"/>
            <a:ext cx="88392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latin typeface="Rockwell" panose="02060603020205020403" pitchFamily="18" charset="0"/>
              </a:rPr>
              <a:t>I need complete silence to be able to focus.</a:t>
            </a:r>
            <a:endParaRPr lang="en-GB" altLang="en-US" sz="2800">
              <a:latin typeface="Courier New" panose="02070309020205020404" pitchFamily="49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1699E57-9255-4417-825E-B62DC3A2626B}"/>
              </a:ext>
            </a:extLst>
          </p:cNvPr>
          <p:cNvSpPr/>
          <p:nvPr/>
        </p:nvSpPr>
        <p:spPr>
          <a:xfrm>
            <a:off x="2286000" y="2743200"/>
            <a:ext cx="2743200" cy="5334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B101FF-FB1A-4323-BE4C-9F27F99273CF}"/>
              </a:ext>
            </a:extLst>
          </p:cNvPr>
          <p:cNvSpPr/>
          <p:nvPr/>
        </p:nvSpPr>
        <p:spPr>
          <a:xfrm>
            <a:off x="2286000" y="2219324"/>
            <a:ext cx="2514600" cy="600076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397980D-6B84-4EEA-8296-8A5205686F89}"/>
              </a:ext>
            </a:extLst>
          </p:cNvPr>
          <p:cNvSpPr/>
          <p:nvPr/>
        </p:nvSpPr>
        <p:spPr>
          <a:xfrm>
            <a:off x="2286000" y="3209924"/>
            <a:ext cx="3505200" cy="600076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0F6AB5C-2C4B-42F9-A206-081C118A8153}"/>
              </a:ext>
            </a:extLst>
          </p:cNvPr>
          <p:cNvSpPr/>
          <p:nvPr/>
        </p:nvSpPr>
        <p:spPr>
          <a:xfrm>
            <a:off x="2286000" y="771524"/>
            <a:ext cx="2133600" cy="600076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2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28BF07D6-B0EA-4384-A8BE-B18E9162C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"/>
            <a:ext cx="2357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/>
              <a:t>Memory 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F76F4BD-CA71-4BC0-B1D9-CB930C34B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263650"/>
            <a:ext cx="198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/>
              <a:t>Working 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88497D9E-3BD6-4DE7-866B-9A033CE63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3650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/>
              <a:t>Long-term </a:t>
            </a: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DA4C4870-D51F-4411-BC54-5B2786C1A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1" y="2133600"/>
            <a:ext cx="22129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/>
              <a:t>procedural </a:t>
            </a: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EB6D58E1-097F-43D6-8064-052E31B8B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6388" y="2895600"/>
            <a:ext cx="22590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/>
              <a:t>declarative </a:t>
            </a:r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AE53A162-1113-42A9-9F03-6390D674D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1" y="3763964"/>
            <a:ext cx="19208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/>
              <a:t>semantic </a:t>
            </a:r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0E7AA459-8ADE-4BBB-B5EE-A6FE0AEBF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525964"/>
            <a:ext cx="17859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/>
              <a:t>episodic </a:t>
            </a:r>
          </a:p>
        </p:txBody>
      </p:sp>
      <p:sp>
        <p:nvSpPr>
          <p:cNvPr id="50185" name="Line 9">
            <a:extLst>
              <a:ext uri="{FF2B5EF4-FFF2-40B4-BE49-F238E27FC236}">
                <a16:creationId xmlns:a16="http://schemas.microsoft.com/office/drawing/2014/main" id="{D5D4972E-4C3D-407D-8CFA-C5F5AF82CE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8382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6" name="Line 10">
            <a:extLst>
              <a:ext uri="{FF2B5EF4-FFF2-40B4-BE49-F238E27FC236}">
                <a16:creationId xmlns:a16="http://schemas.microsoft.com/office/drawing/2014/main" id="{6A35F594-28D3-491F-BC7B-368CEB0785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7" name="Line 11">
            <a:extLst>
              <a:ext uri="{FF2B5EF4-FFF2-40B4-BE49-F238E27FC236}">
                <a16:creationId xmlns:a16="http://schemas.microsoft.com/office/drawing/2014/main" id="{00DA5465-519C-4729-ABE1-23CE1BCFA5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143000"/>
            <a:ext cx="4495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8" name="Line 12">
            <a:extLst>
              <a:ext uri="{FF2B5EF4-FFF2-40B4-BE49-F238E27FC236}">
                <a16:creationId xmlns:a16="http://schemas.microsoft.com/office/drawing/2014/main" id="{3B053924-8352-42D3-96C8-3D923EA254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002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9" name="Line 13">
            <a:extLst>
              <a:ext uri="{FF2B5EF4-FFF2-40B4-BE49-F238E27FC236}">
                <a16:creationId xmlns:a16="http://schemas.microsoft.com/office/drawing/2014/main" id="{AD41DFEE-517D-441F-9892-954CB30D00B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143000"/>
            <a:ext cx="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0" name="Line 14">
            <a:extLst>
              <a:ext uri="{FF2B5EF4-FFF2-40B4-BE49-F238E27FC236}">
                <a16:creationId xmlns:a16="http://schemas.microsoft.com/office/drawing/2014/main" id="{D0C97121-6B79-4747-852F-E8EDFE1FCE7A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1752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1" name="Line 15">
            <a:extLst>
              <a:ext uri="{FF2B5EF4-FFF2-40B4-BE49-F238E27FC236}">
                <a16:creationId xmlns:a16="http://schemas.microsoft.com/office/drawing/2014/main" id="{ABEB4E7E-DB7C-4572-B4C7-971B99EC7F5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514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2" name="Line 16">
            <a:extLst>
              <a:ext uri="{FF2B5EF4-FFF2-40B4-BE49-F238E27FC236}">
                <a16:creationId xmlns:a16="http://schemas.microsoft.com/office/drawing/2014/main" id="{043C9DFE-72ED-4FCB-9EC1-578ACF7A44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514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3" name="Line 17">
            <a:extLst>
              <a:ext uri="{FF2B5EF4-FFF2-40B4-BE49-F238E27FC236}">
                <a16:creationId xmlns:a16="http://schemas.microsoft.com/office/drawing/2014/main" id="{6E2C5FBB-23C7-4D77-A7CC-B113EC2742B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276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94" name="Line 18">
            <a:extLst>
              <a:ext uri="{FF2B5EF4-FFF2-40B4-BE49-F238E27FC236}">
                <a16:creationId xmlns:a16="http://schemas.microsoft.com/office/drawing/2014/main" id="{1F540CB1-64DE-46BB-9F41-D241B9AE52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33528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95" name="Line 19">
            <a:extLst>
              <a:ext uri="{FF2B5EF4-FFF2-40B4-BE49-F238E27FC236}">
                <a16:creationId xmlns:a16="http://schemas.microsoft.com/office/drawing/2014/main" id="{02DAEA60-0430-443E-880E-B106F16DE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1148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96" name="Line 20">
            <a:extLst>
              <a:ext uri="{FF2B5EF4-FFF2-40B4-BE49-F238E27FC236}">
                <a16:creationId xmlns:a16="http://schemas.microsoft.com/office/drawing/2014/main" id="{2CF4BF25-1E39-4A9F-81C1-6616D96C84FD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1148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97" name="Line 21">
            <a:extLst>
              <a:ext uri="{FF2B5EF4-FFF2-40B4-BE49-F238E27FC236}">
                <a16:creationId xmlns:a16="http://schemas.microsoft.com/office/drawing/2014/main" id="{923D5E31-DBBE-4DBD-B29F-C4CBDC21B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8768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98" name="Rectangle 23">
            <a:extLst>
              <a:ext uri="{FF2B5EF4-FFF2-40B4-BE49-F238E27FC236}">
                <a16:creationId xmlns:a16="http://schemas.microsoft.com/office/drawing/2014/main" id="{305DF5A2-15DF-474E-AE8F-ADFD99B71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33600"/>
            <a:ext cx="3454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/>
              <a:t>phonological loop </a:t>
            </a:r>
          </a:p>
        </p:txBody>
      </p:sp>
      <p:sp>
        <p:nvSpPr>
          <p:cNvPr id="24599" name="Rectangle 24">
            <a:extLst>
              <a:ext uri="{FF2B5EF4-FFF2-40B4-BE49-F238E27FC236}">
                <a16:creationId xmlns:a16="http://schemas.microsoft.com/office/drawing/2014/main" id="{057094AF-05AE-4780-9ACC-1430F76B3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1" y="2895600"/>
            <a:ext cx="4379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/>
              <a:t>visuospatial sketchpad </a:t>
            </a:r>
          </a:p>
        </p:txBody>
      </p:sp>
      <p:sp>
        <p:nvSpPr>
          <p:cNvPr id="24600" name="Line 25">
            <a:extLst>
              <a:ext uri="{FF2B5EF4-FFF2-40B4-BE49-F238E27FC236}">
                <a16:creationId xmlns:a16="http://schemas.microsoft.com/office/drawing/2014/main" id="{C3571D95-CD30-4A2C-8045-E471A54BB31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1752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601" name="Line 26">
            <a:extLst>
              <a:ext uri="{FF2B5EF4-FFF2-40B4-BE49-F238E27FC236}">
                <a16:creationId xmlns:a16="http://schemas.microsoft.com/office/drawing/2014/main" id="{A8DCFC44-60B4-4141-91C1-C56DF2D451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14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602" name="Line 27">
            <a:extLst>
              <a:ext uri="{FF2B5EF4-FFF2-40B4-BE49-F238E27FC236}">
                <a16:creationId xmlns:a16="http://schemas.microsoft.com/office/drawing/2014/main" id="{8DFAA462-75C3-489E-B12D-52421952B772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14600"/>
            <a:ext cx="0" cy="762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603" name="Line 28">
            <a:extLst>
              <a:ext uri="{FF2B5EF4-FFF2-40B4-BE49-F238E27FC236}">
                <a16:creationId xmlns:a16="http://schemas.microsoft.com/office/drawing/2014/main" id="{223AE374-FBEC-457B-B418-A9DEE11A51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276600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982C655-50A2-4C55-811A-0A25A4712B72}"/>
              </a:ext>
            </a:extLst>
          </p:cNvPr>
          <p:cNvSpPr/>
          <p:nvPr/>
        </p:nvSpPr>
        <p:spPr>
          <a:xfrm>
            <a:off x="1765300" y="1219200"/>
            <a:ext cx="2393950" cy="73025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69A1948-A218-4FE5-9A27-3B5AEA6A09D7}"/>
              </a:ext>
            </a:extLst>
          </p:cNvPr>
          <p:cNvSpPr/>
          <p:nvPr/>
        </p:nvSpPr>
        <p:spPr>
          <a:xfrm>
            <a:off x="6521450" y="2057400"/>
            <a:ext cx="2393950" cy="7620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089671E-1C0C-4F09-A26C-77107D0E1735}"/>
              </a:ext>
            </a:extLst>
          </p:cNvPr>
          <p:cNvSpPr/>
          <p:nvPr/>
        </p:nvSpPr>
        <p:spPr>
          <a:xfrm>
            <a:off x="6521450" y="2819400"/>
            <a:ext cx="2393950" cy="7620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id="{4C02B5D1-7F6A-40C7-B6B0-9FFE8B3AD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352926"/>
            <a:ext cx="114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0000FF"/>
                </a:solidFill>
                <a:latin typeface="Rockwell" panose="02060603020205020403" pitchFamily="18" charset="0"/>
              </a:rPr>
              <a:t>focus</a:t>
            </a:r>
            <a:endParaRPr lang="en-GB" altLang="en-US" sz="2800">
              <a:solidFill>
                <a:srgbClr val="0000FF"/>
              </a:solidFill>
            </a:endParaRPr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CD4603B8-047C-466F-BB87-999B739D8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932114"/>
            <a:ext cx="3886200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Rockwell" panose="02060603020205020403" pitchFamily="18" charset="0"/>
              </a:rPr>
              <a:t>H.M.  patient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Rockwell" panose="02060603020205020403" pitchFamily="18" charset="0"/>
                <a:cs typeface="Courier New" panose="02070309020205020404" pitchFamily="49" charset="0"/>
              </a:rPr>
              <a:t>                 </a:t>
            </a:r>
            <a:r>
              <a:rPr lang="en-GB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(Kean, 2014)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46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4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4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4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4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7" dur="8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8" dur="8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8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withGroup">
                            <p:stCondLst>
                              <p:cond delay="480"/>
                            </p:stCondLst>
                            <p:childTnLst>
                              <p:par>
                                <p:cTn id="1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3" dur="8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4" dur="8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8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/>
      <p:bldP spid="24584" grpId="0"/>
      <p:bldP spid="24598" grpId="0"/>
      <p:bldP spid="24599" grpId="0"/>
      <p:bldP spid="34" grpId="0" animBg="1"/>
      <p:bldP spid="34" grpId="1" animBg="1"/>
      <p:bldP spid="35" grpId="0" animBg="1"/>
      <p:bldP spid="35" grpId="1" animBg="1"/>
      <p:bldP spid="35" grpId="2" animBg="1"/>
      <p:bldP spid="35" grpId="3" animBg="1"/>
      <p:bldP spid="36" grpId="0" animBg="1"/>
      <p:bldP spid="36" grpId="1" animBg="1"/>
      <p:bldP spid="3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2">
            <a:extLst>
              <a:ext uri="{FF2B5EF4-FFF2-40B4-BE49-F238E27FC236}">
                <a16:creationId xmlns:a16="http://schemas.microsoft.com/office/drawing/2014/main" id="{DB092EF2-528F-4D5F-8D98-0A8AB0B7E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1"/>
            <a:ext cx="8839200" cy="3724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(4)   Enactment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(5)   Vocalisation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(6)   Self-referencing</a:t>
            </a:r>
          </a:p>
        </p:txBody>
      </p:sp>
      <p:sp>
        <p:nvSpPr>
          <p:cNvPr id="52227" name="Rectangle 4">
            <a:extLst>
              <a:ext uri="{FF2B5EF4-FFF2-40B4-BE49-F238E27FC236}">
                <a16:creationId xmlns:a16="http://schemas.microsoft.com/office/drawing/2014/main" id="{D7990594-3E52-441F-A691-B1FAE3ABB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4025" y="4373564"/>
            <a:ext cx="8839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latin typeface="Rockwell" panose="02060603020205020403" pitchFamily="18" charset="0"/>
              </a:rPr>
              <a:t>I find it hard to</a:t>
            </a:r>
            <a:endParaRPr lang="en-GB" altLang="en-US" sz="2800">
              <a:latin typeface="Courier New" panose="02070309020205020404" pitchFamily="49" charset="0"/>
            </a:endParaRPr>
          </a:p>
        </p:txBody>
      </p:sp>
      <p:sp>
        <p:nvSpPr>
          <p:cNvPr id="52228" name="TextBox 5">
            <a:extLst>
              <a:ext uri="{FF2B5EF4-FFF2-40B4-BE49-F238E27FC236}">
                <a16:creationId xmlns:a16="http://schemas.microsoft.com/office/drawing/2014/main" id="{958014E1-CCB3-4068-BA0E-154332630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352926"/>
            <a:ext cx="114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0000FF"/>
                </a:solidFill>
                <a:latin typeface="Rockwell" panose="02060603020205020403" pitchFamily="18" charset="0"/>
              </a:rPr>
              <a:t>focus</a:t>
            </a:r>
            <a:endParaRPr lang="en-GB" altLang="en-US" sz="2800">
              <a:solidFill>
                <a:srgbClr val="0000FF"/>
              </a:solidFill>
            </a:endParaRPr>
          </a:p>
        </p:txBody>
      </p:sp>
      <p:sp>
        <p:nvSpPr>
          <p:cNvPr id="52229" name="Rectangle 4">
            <a:extLst>
              <a:ext uri="{FF2B5EF4-FFF2-40B4-BE49-F238E27FC236}">
                <a16:creationId xmlns:a16="http://schemas.microsoft.com/office/drawing/2014/main" id="{618C2A9F-6CC1-41E4-850C-974EED5ED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6675" y="4352926"/>
            <a:ext cx="5334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latin typeface="Rockwell" panose="02060603020205020403" pitchFamily="18" charset="0"/>
              </a:rPr>
              <a:t>when there’s complete silence.</a:t>
            </a:r>
          </a:p>
        </p:txBody>
      </p:sp>
      <p:sp>
        <p:nvSpPr>
          <p:cNvPr id="52230" name="Rectangle 4">
            <a:extLst>
              <a:ext uri="{FF2B5EF4-FFF2-40B4-BE49-F238E27FC236}">
                <a16:creationId xmlns:a16="http://schemas.microsoft.com/office/drawing/2014/main" id="{F2D60EB9-F07A-4E18-9DAF-EAFA3794D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725" y="5168900"/>
            <a:ext cx="88392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latin typeface="Rockwell" panose="02060603020205020403" pitchFamily="18" charset="0"/>
              </a:rPr>
              <a:t>I need complete silence to be able to focus.</a:t>
            </a:r>
            <a:endParaRPr lang="en-GB" altLang="en-US" sz="280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2">
            <a:extLst>
              <a:ext uri="{FF2B5EF4-FFF2-40B4-BE49-F238E27FC236}">
                <a16:creationId xmlns:a16="http://schemas.microsoft.com/office/drawing/2014/main" id="{D84528C6-6C12-4165-A4DC-8C04DE385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0"/>
            <a:ext cx="8839200" cy="42164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(4)   Enactment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(5)   Vocalisation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(6)   Self-referencing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(7)   Image</a:t>
            </a:r>
          </a:p>
        </p:txBody>
      </p:sp>
      <p:sp>
        <p:nvSpPr>
          <p:cNvPr id="3" name="Rectangle 29">
            <a:extLst>
              <a:ext uri="{FF2B5EF4-FFF2-40B4-BE49-F238E27FC236}">
                <a16:creationId xmlns:a16="http://schemas.microsoft.com/office/drawing/2014/main" id="{016D78F4-524C-4EAF-A915-59C7335EB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227514"/>
            <a:ext cx="87630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dirty="0">
                <a:latin typeface="Rockwell" panose="02060603020205020403" pitchFamily="18" charset="0"/>
              </a:rPr>
              <a:t>Imagery provides a coding system; items coded in this manner are stored in an "imagery" memory store that is more durable than the verbal memory store.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dirty="0">
                <a:latin typeface="Rockwell" panose="02060603020205020403" pitchFamily="18" charset="0"/>
              </a:rPr>
              <a:t>                                                </a:t>
            </a:r>
            <a:r>
              <a:rPr lang="en-GB" altLang="en-US" sz="2400" dirty="0">
                <a:latin typeface="Courier New" panose="02070309020205020404" pitchFamily="49" charset="0"/>
              </a:rPr>
              <a:t>(Bower, 2000, p. 25)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7E8B0DE-B60A-4418-91D4-67B7D0D75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2300" y="1524001"/>
            <a:ext cx="2857500" cy="9810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0C3545-07F9-4952-AAD6-341342A92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1314" y="2814936"/>
            <a:ext cx="14874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alibri" panose="020F0502020204030204" pitchFamily="34" charset="0"/>
              </a:rPr>
              <a:t>iridescent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2">
            <a:extLst>
              <a:ext uri="{FF2B5EF4-FFF2-40B4-BE49-F238E27FC236}">
                <a16:creationId xmlns:a16="http://schemas.microsoft.com/office/drawing/2014/main" id="{3CAC8477-B46A-419A-904B-26B931E79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1"/>
            <a:ext cx="8839200" cy="4708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(4)   Enactment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(5)   Vocalisation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(6)   Self-referencing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(7)   Image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(8)   Bizarre</a:t>
            </a:r>
          </a:p>
        </p:txBody>
      </p:sp>
      <p:sp>
        <p:nvSpPr>
          <p:cNvPr id="3" name="Rectangle 29">
            <a:extLst>
              <a:ext uri="{FF2B5EF4-FFF2-40B4-BE49-F238E27FC236}">
                <a16:creationId xmlns:a16="http://schemas.microsoft.com/office/drawing/2014/main" id="{4E88F84C-0BA5-4490-8192-20305207F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983164"/>
            <a:ext cx="8763000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Bizarre phrases were better recognised than ordinary phrases.</a:t>
            </a:r>
            <a:r>
              <a:rPr lang="en-GB" altLang="en-US" sz="4000">
                <a:latin typeface="Courier New" panose="02070309020205020404" pitchFamily="49" charset="0"/>
              </a:rPr>
              <a:t>           </a:t>
            </a:r>
            <a:endParaRPr lang="en-GB" altLang="en-US" sz="240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urier New" panose="02070309020205020404" pitchFamily="49" charset="0"/>
              </a:rPr>
              <a:t>                       (Nilsson, 2000, p. 141)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B5F749A7-DE6F-4463-9DB7-FE8C44D54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200526"/>
            <a:ext cx="190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0000FF"/>
                </a:solidFill>
                <a:latin typeface="Rockwell" panose="02060603020205020403" pitchFamily="18" charset="0"/>
              </a:rPr>
              <a:t>ludicrous</a:t>
            </a:r>
            <a:endParaRPr lang="en-GB" altLang="en-US" sz="28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2">
            <a:extLst>
              <a:ext uri="{FF2B5EF4-FFF2-40B4-BE49-F238E27FC236}">
                <a16:creationId xmlns:a16="http://schemas.microsoft.com/office/drawing/2014/main" id="{3CAC8477-B46A-419A-904B-26B931E79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1"/>
            <a:ext cx="8839200" cy="4708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(4)   Enactment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(5)   Vocalisation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(6)   Self-referencing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(7)   Image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(8)   Bizarre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B5F749A7-DE6F-4463-9DB7-FE8C44D54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200526"/>
            <a:ext cx="190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0000FF"/>
                </a:solidFill>
                <a:latin typeface="Rockwell" panose="02060603020205020403" pitchFamily="18" charset="0"/>
              </a:rPr>
              <a:t>ludicrous</a:t>
            </a:r>
            <a:endParaRPr lang="en-GB" altLang="en-US" sz="280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91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2">
            <a:extLst>
              <a:ext uri="{FF2B5EF4-FFF2-40B4-BE49-F238E27FC236}">
                <a16:creationId xmlns:a16="http://schemas.microsoft.com/office/drawing/2014/main" id="{0673C4FD-3EB0-4150-AF53-6F8AF241A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0"/>
            <a:ext cx="8839200" cy="5200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(4)   Enactment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(5)   Vocalisation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(6)   Self-referencing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(7)   Image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(8)   Bizarre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(9)   Spaced retrieval</a:t>
            </a:r>
          </a:p>
        </p:txBody>
      </p:sp>
      <p:sp>
        <p:nvSpPr>
          <p:cNvPr id="3" name="Rectangle 29">
            <a:extLst>
              <a:ext uri="{FF2B5EF4-FFF2-40B4-BE49-F238E27FC236}">
                <a16:creationId xmlns:a16="http://schemas.microsoft.com/office/drawing/2014/main" id="{5C298340-21E7-4A26-936A-E4352984A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5211764"/>
            <a:ext cx="8915400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retention … is best when rehearsals are … spaced out over time, rather than massed together</a:t>
            </a:r>
            <a:r>
              <a:rPr lang="en-GB" altLang="en-US" sz="2400">
                <a:latin typeface="Rockwell" panose="02060603020205020403" pitchFamily="18" charset="0"/>
              </a:rPr>
              <a:t>                          </a:t>
            </a:r>
            <a:r>
              <a:rPr lang="en-GB" altLang="en-US" sz="2400">
                <a:latin typeface="Courier New" panose="02070309020205020404" pitchFamily="49" charset="0"/>
              </a:rPr>
              <a:t>(Brown &amp; Craik, 2000, p. 97)</a:t>
            </a:r>
          </a:p>
        </p:txBody>
      </p:sp>
      <p:pic>
        <p:nvPicPr>
          <p:cNvPr id="4" name="Picture 10">
            <a:hlinkClick r:id="rId2"/>
            <a:extLst>
              <a:ext uri="{FF2B5EF4-FFF2-40B4-BE49-F238E27FC236}">
                <a16:creationId xmlns:a16="http://schemas.microsoft.com/office/drawing/2014/main" id="{C6B26C12-BB4C-4B45-8C16-EF3DEC08C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76400"/>
            <a:ext cx="4267200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F68552-C88C-4DE1-A205-A1C8ED0E5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0114" y="3665538"/>
            <a:ext cx="4611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alibri" panose="020F0502020204030204" pitchFamily="34" charset="0"/>
              </a:rPr>
              <a:t>Hugh </a:t>
            </a:r>
            <a:r>
              <a:rPr lang="en-GB" altLang="en-US" sz="2400" dirty="0" err="1">
                <a:latin typeface="Calibri" panose="020F0502020204030204" pitchFamily="34" charset="0"/>
              </a:rPr>
              <a:t>Dellar</a:t>
            </a:r>
            <a:r>
              <a:rPr lang="en-GB" altLang="en-US" sz="2400" dirty="0">
                <a:latin typeface="Calibri" panose="020F0502020204030204" pitchFamily="34" charset="0"/>
              </a:rPr>
              <a:t> - Spacing Out: In Praise of Distributed Practice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2">
            <a:extLst>
              <a:ext uri="{FF2B5EF4-FFF2-40B4-BE49-F238E27FC236}">
                <a16:creationId xmlns:a16="http://schemas.microsoft.com/office/drawing/2014/main" id="{FCA37F09-7F81-49A5-9D8D-8ACEF083C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1"/>
            <a:ext cx="8839200" cy="56943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(4)   Enactment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(5)   Vocalisation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(6)   Self-referencing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(7)   Image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(8)   Bizarre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(9)   Spaced retrieval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(10) Primacy effect</a:t>
            </a:r>
          </a:p>
        </p:txBody>
      </p:sp>
      <p:sp>
        <p:nvSpPr>
          <p:cNvPr id="3" name="Rectangle 29">
            <a:extLst>
              <a:ext uri="{FF2B5EF4-FFF2-40B4-BE49-F238E27FC236}">
                <a16:creationId xmlns:a16="http://schemas.microsoft.com/office/drawing/2014/main" id="{A851D96F-B608-4DD1-A943-765A36C9B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5827714"/>
            <a:ext cx="8763000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advantage at the beginning of the list</a:t>
            </a:r>
            <a:endParaRPr lang="en-GB" altLang="en-US" sz="2400">
              <a:latin typeface="Rockwell" panose="020606030202050204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urier New" panose="02070309020205020404" pitchFamily="49" charset="0"/>
              </a:rPr>
              <a:t>              (Crowder &amp; Greene, 2000, p. 129)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>
            <a:extLst>
              <a:ext uri="{FF2B5EF4-FFF2-40B4-BE49-F238E27FC236}">
                <a16:creationId xmlns:a16="http://schemas.microsoft.com/office/drawing/2014/main" id="{AFF5C31A-9527-4E06-AC87-CF5CE18C9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4025" y="4373564"/>
            <a:ext cx="8839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latin typeface="Rockwell" panose="02060603020205020403" pitchFamily="18" charset="0"/>
              </a:rPr>
              <a:t>I find it hard to</a:t>
            </a:r>
            <a:endParaRPr lang="en-GB" altLang="en-US" sz="2800">
              <a:latin typeface="Courier New" panose="02070309020205020404" pitchFamily="49" charset="0"/>
            </a:endParaRPr>
          </a:p>
        </p:txBody>
      </p:sp>
      <p:sp>
        <p:nvSpPr>
          <p:cNvPr id="58371" name="TextBox 5">
            <a:extLst>
              <a:ext uri="{FF2B5EF4-FFF2-40B4-BE49-F238E27FC236}">
                <a16:creationId xmlns:a16="http://schemas.microsoft.com/office/drawing/2014/main" id="{AE045238-E571-416A-9D12-B1FA8AB7B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352926"/>
            <a:ext cx="114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0000FF"/>
                </a:solidFill>
                <a:latin typeface="Rockwell" panose="02060603020205020403" pitchFamily="18" charset="0"/>
              </a:rPr>
              <a:t>focus</a:t>
            </a:r>
            <a:endParaRPr lang="en-GB" altLang="en-US" sz="2800">
              <a:solidFill>
                <a:srgbClr val="0000FF"/>
              </a:solidFill>
            </a:endParaRP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6E0E3D2C-583C-4431-8E44-511CFB5C5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6675" y="4352926"/>
            <a:ext cx="5334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latin typeface="Rockwell" panose="02060603020205020403" pitchFamily="18" charset="0"/>
              </a:rPr>
              <a:t>when there’s complete silence.</a:t>
            </a:r>
          </a:p>
        </p:txBody>
      </p:sp>
      <p:sp>
        <p:nvSpPr>
          <p:cNvPr id="58373" name="Rectangle 4">
            <a:extLst>
              <a:ext uri="{FF2B5EF4-FFF2-40B4-BE49-F238E27FC236}">
                <a16:creationId xmlns:a16="http://schemas.microsoft.com/office/drawing/2014/main" id="{3434DFE6-5450-400D-B5D0-98E538EF9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725" y="5168900"/>
            <a:ext cx="88392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>
                <a:latin typeface="Rockwell" panose="02060603020205020403" pitchFamily="18" charset="0"/>
              </a:rPr>
              <a:t>I need complete silence to be able to focus.</a:t>
            </a:r>
            <a:endParaRPr lang="en-GB" altLang="en-US" sz="280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2">
            <a:extLst>
              <a:ext uri="{FF2B5EF4-FFF2-40B4-BE49-F238E27FC236}">
                <a16:creationId xmlns:a16="http://schemas.microsoft.com/office/drawing/2014/main" id="{334D1B68-753A-49A0-9C95-CB009E214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76201"/>
            <a:ext cx="8839200" cy="56943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Techniques enhancing memorability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200" dirty="0">
                <a:latin typeface="Rockwell" panose="02060603020205020403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(1)   Attention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(2)   Peripheral learning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(3)   Problem solving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(4)   Enactment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(5)   Vocalisation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(6)   Self-referencing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(7)   Image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(8)   Bizarre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(9)   Spaced retrieval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latin typeface="Rockwell" panose="02060603020205020403" pitchFamily="18" charset="0"/>
                <a:cs typeface="Times New Roman" panose="02020603050405020304" pitchFamily="18" charset="0"/>
              </a:rPr>
              <a:t>(10) Primacy effect</a:t>
            </a:r>
          </a:p>
        </p:txBody>
      </p:sp>
      <p:sp>
        <p:nvSpPr>
          <p:cNvPr id="3" name="Rectangle 29">
            <a:extLst>
              <a:ext uri="{FF2B5EF4-FFF2-40B4-BE49-F238E27FC236}">
                <a16:creationId xmlns:a16="http://schemas.microsoft.com/office/drawing/2014/main" id="{26CFE7E9-54CD-40CD-9233-AEB47481E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762001"/>
            <a:ext cx="342900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latin typeface="Rockwell" panose="02060603020205020403" pitchFamily="18" charset="0"/>
              </a:rPr>
              <a:t>Memories may be coded along a multitude of dimensions . . . several codes may be retained from a single experienced event.</a:t>
            </a:r>
          </a:p>
        </p:txBody>
      </p:sp>
      <p:sp>
        <p:nvSpPr>
          <p:cNvPr id="4" name="Rectangle 29">
            <a:extLst>
              <a:ext uri="{FF2B5EF4-FFF2-40B4-BE49-F238E27FC236}">
                <a16:creationId xmlns:a16="http://schemas.microsoft.com/office/drawing/2014/main" id="{37221AF4-5926-46C8-98D1-77325D706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5862638"/>
            <a:ext cx="53340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urier New" panose="02070309020205020404" pitchFamily="49" charset="0"/>
              </a:rPr>
              <a:t>(Brown &amp; Craik, 2000, p. 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8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2">
            <a:extLst>
              <a:ext uri="{FF2B5EF4-FFF2-40B4-BE49-F238E27FC236}">
                <a16:creationId xmlns:a16="http://schemas.microsoft.com/office/drawing/2014/main" id="{8954CFCA-60A5-4E7B-8285-2A8FBC23B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219200"/>
            <a:ext cx="7924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000">
                <a:latin typeface="Blackadder ITC" panose="04020505051007020D02" pitchFamily="82" charset="0"/>
                <a:cs typeface="Times New Roman" panose="02020603050405020304" pitchFamily="18" charset="0"/>
              </a:rPr>
              <a:t>Human memory systems in language education</a:t>
            </a:r>
          </a:p>
        </p:txBody>
      </p:sp>
      <p:sp>
        <p:nvSpPr>
          <p:cNvPr id="60419" name="TextBox 2">
            <a:extLst>
              <a:ext uri="{FF2B5EF4-FFF2-40B4-BE49-F238E27FC236}">
                <a16:creationId xmlns:a16="http://schemas.microsoft.com/office/drawing/2014/main" id="{76B7D85D-47AF-4F2D-A6DB-F7E4C89DD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419601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latin typeface="Lucida Console" panose="020B0609040504020204" pitchFamily="49" charset="0"/>
                <a:cs typeface="Courier New" panose="02070309020205020404" pitchFamily="49" charset="0"/>
              </a:rPr>
              <a:t>Sebastian Lesniewski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B0E106FC-48D6-484B-B54F-033F7F8DD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100638"/>
            <a:ext cx="79248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2400" dirty="0">
                <a:latin typeface="+mn-lt"/>
                <a:cs typeface="Courier New" panose="02070309020205020404" pitchFamily="49" charset="0"/>
              </a:rPr>
              <a:t>IATEFL 2021</a:t>
            </a: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9A4538F5-012C-498C-8537-40030FAD1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419601"/>
            <a:ext cx="13716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Lucida Console" panose="020B0609040504020204" pitchFamily="49" charset="0"/>
              </a:rPr>
              <a:t>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0D623E-A60F-4893-94C5-5B59A025E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057400"/>
            <a:ext cx="4724400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4763</TotalTime>
  <Words>1682</Words>
  <Application>Microsoft Office PowerPoint</Application>
  <PresentationFormat>Widescreen</PresentationFormat>
  <Paragraphs>318</Paragraphs>
  <Slides>47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Arial</vt:lpstr>
      <vt:lpstr>Blackadder ITC</vt:lpstr>
      <vt:lpstr>Calibri</vt:lpstr>
      <vt:lpstr>Calibri Light</vt:lpstr>
      <vt:lpstr>Courier New</vt:lpstr>
      <vt:lpstr>Lucida Console</vt:lpstr>
      <vt:lpstr>Rockwell</vt:lpstr>
      <vt:lpstr>Trebuchet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Sebastian Lesniewski</dc:creator>
  <cp:lastModifiedBy>Sebastian Lesniewski</cp:lastModifiedBy>
  <cp:revision>182</cp:revision>
  <cp:lastPrinted>1601-01-01T00:00:00Z</cp:lastPrinted>
  <dcterms:created xsi:type="dcterms:W3CDTF">2019-06-07T18:46:51Z</dcterms:created>
  <dcterms:modified xsi:type="dcterms:W3CDTF">2021-05-25T08:35:51Z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