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5"/>
  </p:sldMasterIdLst>
  <p:notesMasterIdLst>
    <p:notesMasterId r:id="rId71"/>
  </p:notesMasterIdLst>
  <p:handoutMasterIdLst>
    <p:handoutMasterId r:id="rId72"/>
  </p:handoutMasterIdLst>
  <p:sldIdLst>
    <p:sldId id="744" r:id="rId6"/>
    <p:sldId id="471" r:id="rId7"/>
    <p:sldId id="722" r:id="rId8"/>
    <p:sldId id="696" r:id="rId9"/>
    <p:sldId id="706" r:id="rId10"/>
    <p:sldId id="697" r:id="rId11"/>
    <p:sldId id="705" r:id="rId12"/>
    <p:sldId id="698" r:id="rId13"/>
    <p:sldId id="707" r:id="rId14"/>
    <p:sldId id="708" r:id="rId15"/>
    <p:sldId id="709" r:id="rId16"/>
    <p:sldId id="712" r:id="rId17"/>
    <p:sldId id="711" r:id="rId18"/>
    <p:sldId id="723" r:id="rId19"/>
    <p:sldId id="734" r:id="rId20"/>
    <p:sldId id="733" r:id="rId21"/>
    <p:sldId id="727" r:id="rId22"/>
    <p:sldId id="570" r:id="rId23"/>
    <p:sldId id="621" r:id="rId24"/>
    <p:sldId id="622" r:id="rId25"/>
    <p:sldId id="623" r:id="rId26"/>
    <p:sldId id="662" r:id="rId27"/>
    <p:sldId id="625" r:id="rId28"/>
    <p:sldId id="626" r:id="rId29"/>
    <p:sldId id="627" r:id="rId30"/>
    <p:sldId id="628" r:id="rId31"/>
    <p:sldId id="633" r:id="rId32"/>
    <p:sldId id="629" r:id="rId33"/>
    <p:sldId id="741" r:id="rId34"/>
    <p:sldId id="634" r:id="rId35"/>
    <p:sldId id="637" r:id="rId36"/>
    <p:sldId id="740" r:id="rId37"/>
    <p:sldId id="635" r:id="rId38"/>
    <p:sldId id="640" r:id="rId39"/>
    <p:sldId id="646" r:id="rId40"/>
    <p:sldId id="653" r:id="rId41"/>
    <p:sldId id="655" r:id="rId42"/>
    <p:sldId id="654" r:id="rId43"/>
    <p:sldId id="656" r:id="rId44"/>
    <p:sldId id="657" r:id="rId45"/>
    <p:sldId id="658" r:id="rId46"/>
    <p:sldId id="659" r:id="rId47"/>
    <p:sldId id="660" r:id="rId48"/>
    <p:sldId id="742" r:id="rId49"/>
    <p:sldId id="661" r:id="rId50"/>
    <p:sldId id="588" r:id="rId51"/>
    <p:sldId id="743" r:id="rId52"/>
    <p:sldId id="728" r:id="rId53"/>
    <p:sldId id="736" r:id="rId54"/>
    <p:sldId id="717" r:id="rId55"/>
    <p:sldId id="663" r:id="rId56"/>
    <p:sldId id="713" r:id="rId57"/>
    <p:sldId id="614" r:id="rId58"/>
    <p:sldId id="730" r:id="rId59"/>
    <p:sldId id="731" r:id="rId60"/>
    <p:sldId id="719" r:id="rId61"/>
    <p:sldId id="720" r:id="rId62"/>
    <p:sldId id="737" r:id="rId63"/>
    <p:sldId id="738" r:id="rId64"/>
    <p:sldId id="725" r:id="rId65"/>
    <p:sldId id="735" r:id="rId66"/>
    <p:sldId id="718" r:id="rId67"/>
    <p:sldId id="732" r:id="rId68"/>
    <p:sldId id="427" r:id="rId69"/>
    <p:sldId id="281"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608"/>
    <a:srgbClr val="576F78"/>
    <a:srgbClr val="002332"/>
    <a:srgbClr val="3D4348"/>
    <a:srgbClr val="C30DBA"/>
    <a:srgbClr val="140F4F"/>
    <a:srgbClr val="0000FF"/>
    <a:srgbClr val="00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82"/>
  </p:normalViewPr>
  <p:slideViewPr>
    <p:cSldViewPr snapToObjects="1">
      <p:cViewPr varScale="1">
        <p:scale>
          <a:sx n="107" d="100"/>
          <a:sy n="107" d="100"/>
        </p:scale>
        <p:origin x="768" y="114"/>
      </p:cViewPr>
      <p:guideLst/>
    </p:cSldViewPr>
  </p:slideViewPr>
  <p:notesTextViewPr>
    <p:cViewPr>
      <p:scale>
        <a:sx n="1" d="1"/>
        <a:sy n="1" d="1"/>
      </p:scale>
      <p:origin x="0" y="0"/>
    </p:cViewPr>
  </p:notesTextViewPr>
  <p:notesViewPr>
    <p:cSldViewPr snapToObjects="1">
      <p:cViewPr varScale="1">
        <p:scale>
          <a:sx n="77" d="100"/>
          <a:sy n="77" d="100"/>
        </p:scale>
        <p:origin x="336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1F6558-1ACA-CB4E-BEE9-441F5357325E}" type="datetimeFigureOut">
              <a:rPr lang="en-US" smtClean="0"/>
              <a:t>4/14/2026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1DF496-C225-444A-98E4-645ADFB62D19}" type="slidenum">
              <a:rPr lang="en-US" smtClean="0"/>
              <a:t>‹#›</a:t>
            </a:fld>
            <a:endParaRPr lang="en-US"/>
          </a:p>
        </p:txBody>
      </p:sp>
    </p:spTree>
    <p:extLst>
      <p:ext uri="{BB962C8B-B14F-4D97-AF65-F5344CB8AC3E}">
        <p14:creationId xmlns:p14="http://schemas.microsoft.com/office/powerpoint/2010/main" val="1518007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EFD4DA-C650-534F-9FBC-9BF674991FA8}" type="datetimeFigureOut">
              <a:rPr lang="en-US" smtClean="0"/>
              <a:t>4/14/2026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DCFAB7-6DFA-FE47-9352-16A271E77937}" type="slidenum">
              <a:rPr lang="en-US" smtClean="0"/>
              <a:t>‹#›</a:t>
            </a:fld>
            <a:endParaRPr lang="en-US"/>
          </a:p>
        </p:txBody>
      </p:sp>
    </p:spTree>
    <p:extLst>
      <p:ext uri="{BB962C8B-B14F-4D97-AF65-F5344CB8AC3E}">
        <p14:creationId xmlns:p14="http://schemas.microsoft.com/office/powerpoint/2010/main" val="1676602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DCFAB7-6DFA-FE47-9352-16A271E77937}" type="slidenum">
              <a:rPr lang="en-US" smtClean="0"/>
              <a:t>11</a:t>
            </a:fld>
            <a:endParaRPr lang="en-US"/>
          </a:p>
        </p:txBody>
      </p:sp>
    </p:spTree>
    <p:extLst>
      <p:ext uri="{BB962C8B-B14F-4D97-AF65-F5344CB8AC3E}">
        <p14:creationId xmlns:p14="http://schemas.microsoft.com/office/powerpoint/2010/main" val="610856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true that everything is complex; but that’s not a terribly spectacular discovery; it would be useful to say specifically what makes the situation complex</a:t>
            </a:r>
          </a:p>
        </p:txBody>
      </p:sp>
      <p:sp>
        <p:nvSpPr>
          <p:cNvPr id="4" name="Slide Number Placeholder 3"/>
          <p:cNvSpPr>
            <a:spLocks noGrp="1"/>
          </p:cNvSpPr>
          <p:nvPr>
            <p:ph type="sldNum" sz="quarter" idx="5"/>
          </p:nvPr>
        </p:nvSpPr>
        <p:spPr/>
        <p:txBody>
          <a:bodyPr/>
          <a:lstStyle/>
          <a:p>
            <a:fld id="{86DCFAB7-6DFA-FE47-9352-16A271E77937}" type="slidenum">
              <a:rPr lang="en-US" smtClean="0"/>
              <a:t>37</a:t>
            </a:fld>
            <a:endParaRPr lang="en-US"/>
          </a:p>
        </p:txBody>
      </p:sp>
    </p:spTree>
    <p:extLst>
      <p:ext uri="{BB962C8B-B14F-4D97-AF65-F5344CB8AC3E}">
        <p14:creationId xmlns:p14="http://schemas.microsoft.com/office/powerpoint/2010/main" val="211374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67605-1F3A-C66C-F7FC-A9537F045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56680-AD32-D0B9-1680-3FEB8E692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125FE-9985-61B9-382E-F6CC0BA6F1CE}"/>
              </a:ext>
            </a:extLst>
          </p:cNvPr>
          <p:cNvSpPr>
            <a:spLocks noGrp="1"/>
          </p:cNvSpPr>
          <p:nvPr>
            <p:ph type="body" idx="1"/>
          </p:nvPr>
        </p:nvSpPr>
        <p:spPr/>
        <p:txBody>
          <a:bodyPr/>
          <a:lstStyle/>
          <a:p>
            <a:r>
              <a:rPr lang="en-GB" dirty="0"/>
              <a:t>It’s true that everything is complex; but that’s not a terribly spectacular discovery; it would be useful to say specifically what makes the situation complex</a:t>
            </a:r>
          </a:p>
        </p:txBody>
      </p:sp>
      <p:sp>
        <p:nvSpPr>
          <p:cNvPr id="4" name="Slide Number Placeholder 3">
            <a:extLst>
              <a:ext uri="{FF2B5EF4-FFF2-40B4-BE49-F238E27FC236}">
                <a16:creationId xmlns:a16="http://schemas.microsoft.com/office/drawing/2014/main" id="{6EF3DC23-0C3B-7781-23FF-46C638773E1C}"/>
              </a:ext>
            </a:extLst>
          </p:cNvPr>
          <p:cNvSpPr>
            <a:spLocks noGrp="1"/>
          </p:cNvSpPr>
          <p:nvPr>
            <p:ph type="sldNum" sz="quarter" idx="5"/>
          </p:nvPr>
        </p:nvSpPr>
        <p:spPr/>
        <p:txBody>
          <a:bodyPr/>
          <a:lstStyle/>
          <a:p>
            <a:fld id="{86DCFAB7-6DFA-FE47-9352-16A271E77937}" type="slidenum">
              <a:rPr lang="en-US" smtClean="0"/>
              <a:t>44</a:t>
            </a:fld>
            <a:endParaRPr lang="en-US"/>
          </a:p>
        </p:txBody>
      </p:sp>
    </p:spTree>
    <p:extLst>
      <p:ext uri="{BB962C8B-B14F-4D97-AF65-F5344CB8AC3E}">
        <p14:creationId xmlns:p14="http://schemas.microsoft.com/office/powerpoint/2010/main" val="1541851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DCFAB7-6DFA-FE47-9352-16A271E77937}" type="slidenum">
              <a:rPr lang="en-US" smtClean="0"/>
              <a:t>60</a:t>
            </a:fld>
            <a:endParaRPr lang="en-US"/>
          </a:p>
        </p:txBody>
      </p:sp>
    </p:spTree>
    <p:extLst>
      <p:ext uri="{BB962C8B-B14F-4D97-AF65-F5344CB8AC3E}">
        <p14:creationId xmlns:p14="http://schemas.microsoft.com/office/powerpoint/2010/main" val="1078719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51915-885C-2188-A431-69B68A26E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5A97F-DD5A-EB82-B225-10D63304F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1DA1E-CD97-13E9-9DE4-FA4B97AC110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C8AF694-AE6C-CDD3-E078-30E87495D110}"/>
              </a:ext>
            </a:extLst>
          </p:cNvPr>
          <p:cNvSpPr>
            <a:spLocks noGrp="1"/>
          </p:cNvSpPr>
          <p:nvPr>
            <p:ph type="sldNum" sz="quarter" idx="5"/>
          </p:nvPr>
        </p:nvSpPr>
        <p:spPr/>
        <p:txBody>
          <a:bodyPr/>
          <a:lstStyle/>
          <a:p>
            <a:fld id="{86DCFAB7-6DFA-FE47-9352-16A271E77937}" type="slidenum">
              <a:rPr lang="en-US" smtClean="0"/>
              <a:t>61</a:t>
            </a:fld>
            <a:endParaRPr lang="en-US"/>
          </a:p>
        </p:txBody>
      </p:sp>
    </p:spTree>
    <p:extLst>
      <p:ext uri="{BB962C8B-B14F-4D97-AF65-F5344CB8AC3E}">
        <p14:creationId xmlns:p14="http://schemas.microsoft.com/office/powerpoint/2010/main" val="3686011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12130E3-FB2C-504F-8EDD-A4F22543670D}"/>
              </a:ext>
            </a:extLst>
          </p:cNvPr>
          <p:cNvSpPr>
            <a:spLocks noGrp="1"/>
          </p:cNvSpPr>
          <p:nvPr>
            <p:ph type="title" hasCustomPrompt="1"/>
          </p:nvPr>
        </p:nvSpPr>
        <p:spPr>
          <a:xfrm>
            <a:off x="318977" y="1810684"/>
            <a:ext cx="8230808" cy="1335437"/>
          </a:xfrm>
        </p:spPr>
        <p:txBody>
          <a:bodyPr>
            <a:noAutofit/>
          </a:bodyPr>
          <a:lstStyle>
            <a:lvl1pPr>
              <a:defRPr sz="40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GB" dirty="0"/>
              <a:t>Presentation Title</a:t>
            </a:r>
            <a:endParaRPr lang="en-US" dirty="0"/>
          </a:p>
        </p:txBody>
      </p:sp>
      <p:sp>
        <p:nvSpPr>
          <p:cNvPr id="14" name="Text Placeholder 9">
            <a:extLst>
              <a:ext uri="{FF2B5EF4-FFF2-40B4-BE49-F238E27FC236}">
                <a16:creationId xmlns:a16="http://schemas.microsoft.com/office/drawing/2014/main" id="{301D726E-CBF9-9E4F-BE5B-7E934E0DF202}"/>
              </a:ext>
            </a:extLst>
          </p:cNvPr>
          <p:cNvSpPr>
            <a:spLocks noGrp="1"/>
          </p:cNvSpPr>
          <p:nvPr>
            <p:ph type="body" sz="quarter" idx="11" hasCustomPrompt="1"/>
          </p:nvPr>
        </p:nvSpPr>
        <p:spPr>
          <a:xfrm>
            <a:off x="333174" y="3927905"/>
            <a:ext cx="8230809" cy="1157279"/>
          </a:xfrm>
        </p:spPr>
        <p:txBody>
          <a:bodyPr tIns="46800" bIns="46800">
            <a:normAutofit/>
          </a:bodyPr>
          <a:lstStyle>
            <a:lvl1pPr marL="0" indent="0">
              <a:spcBef>
                <a:spcPts val="0"/>
              </a:spcBef>
              <a:buFontTx/>
              <a:buNone/>
              <a:defRPr sz="240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Your Job Title</a:t>
            </a:r>
          </a:p>
        </p:txBody>
      </p:sp>
      <p:sp>
        <p:nvSpPr>
          <p:cNvPr id="15" name="Text Placeholder 9">
            <a:extLst>
              <a:ext uri="{FF2B5EF4-FFF2-40B4-BE49-F238E27FC236}">
                <a16:creationId xmlns:a16="http://schemas.microsoft.com/office/drawing/2014/main" id="{D71B63E8-1507-8F4E-BC11-CAA74D4F4426}"/>
              </a:ext>
            </a:extLst>
          </p:cNvPr>
          <p:cNvSpPr>
            <a:spLocks noGrp="1"/>
          </p:cNvSpPr>
          <p:nvPr>
            <p:ph type="body" sz="quarter" idx="12" hasCustomPrompt="1"/>
          </p:nvPr>
        </p:nvSpPr>
        <p:spPr>
          <a:xfrm>
            <a:off x="318976" y="3283495"/>
            <a:ext cx="8230809" cy="505546"/>
          </a:xfrm>
        </p:spPr>
        <p:txBody>
          <a:bodyPr tIns="46800" bIns="46800">
            <a:normAutofit/>
          </a:bodyPr>
          <a:lstStyle>
            <a:lvl1pPr marL="0" indent="0">
              <a:spcBef>
                <a:spcPts val="0"/>
              </a:spcBef>
              <a:buFontTx/>
              <a:buNone/>
              <a:defRPr sz="24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Your Name</a:t>
            </a:r>
          </a:p>
        </p:txBody>
      </p:sp>
      <p:pic>
        <p:nvPicPr>
          <p:cNvPr id="16" name="Picture 15">
            <a:extLst>
              <a:ext uri="{FF2B5EF4-FFF2-40B4-BE49-F238E27FC236}">
                <a16:creationId xmlns:a16="http://schemas.microsoft.com/office/drawing/2014/main" id="{9FF48D4C-FFC3-A14F-B81F-561F86A97857}"/>
              </a:ext>
            </a:extLst>
          </p:cNvPr>
          <p:cNvPicPr>
            <a:picLocks noChangeAspect="1"/>
          </p:cNvPicPr>
          <p:nvPr userDrawn="1"/>
        </p:nvPicPr>
        <p:blipFill>
          <a:blip r:embed="rId2"/>
          <a:stretch>
            <a:fillRect/>
          </a:stretch>
        </p:blipFill>
        <p:spPr>
          <a:xfrm>
            <a:off x="11136560" y="0"/>
            <a:ext cx="353961" cy="6885384"/>
          </a:xfrm>
          <a:prstGeom prst="rect">
            <a:avLst/>
          </a:prstGeom>
        </p:spPr>
      </p:pic>
      <p:pic>
        <p:nvPicPr>
          <p:cNvPr id="17" name="Picture 16">
            <a:extLst>
              <a:ext uri="{FF2B5EF4-FFF2-40B4-BE49-F238E27FC236}">
                <a16:creationId xmlns:a16="http://schemas.microsoft.com/office/drawing/2014/main" id="{3638C87A-CD73-0F42-9310-E47840CE0563}"/>
              </a:ext>
            </a:extLst>
          </p:cNvPr>
          <p:cNvPicPr>
            <a:picLocks noChangeAspect="1"/>
          </p:cNvPicPr>
          <p:nvPr userDrawn="1"/>
        </p:nvPicPr>
        <p:blipFill>
          <a:blip r:embed="rId3"/>
          <a:stretch>
            <a:fillRect/>
          </a:stretch>
        </p:blipFill>
        <p:spPr>
          <a:xfrm>
            <a:off x="467544" y="404664"/>
            <a:ext cx="1891767" cy="609898"/>
          </a:xfrm>
          <a:prstGeom prst="rect">
            <a:avLst/>
          </a:prstGeom>
        </p:spPr>
      </p:pic>
    </p:spTree>
    <p:extLst>
      <p:ext uri="{BB962C8B-B14F-4D97-AF65-F5344CB8AC3E}">
        <p14:creationId xmlns:p14="http://schemas.microsoft.com/office/powerpoint/2010/main" val="811671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1A7F503-4932-524C-B2D3-CA0E30BA4F3E}"/>
              </a:ext>
            </a:extLst>
          </p:cNvPr>
          <p:cNvSpPr>
            <a:spLocks noGrp="1"/>
          </p:cNvSpPr>
          <p:nvPr>
            <p:ph type="body" sz="quarter" idx="11" hasCustomPrompt="1"/>
          </p:nvPr>
        </p:nvSpPr>
        <p:spPr>
          <a:xfrm>
            <a:off x="318977" y="1810684"/>
            <a:ext cx="8230808" cy="1368152"/>
          </a:xfrm>
        </p:spPr>
        <p:txBody>
          <a:bodyPr>
            <a:normAutofit/>
          </a:bodyPr>
          <a:lstStyle>
            <a:lvl1pPr marL="0" indent="0" algn="l">
              <a:buFontTx/>
              <a:buNone/>
              <a:defRPr sz="8000" b="1">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1</a:t>
            </a:r>
          </a:p>
        </p:txBody>
      </p:sp>
      <p:sp>
        <p:nvSpPr>
          <p:cNvPr id="7" name="Subtitle 2">
            <a:extLst>
              <a:ext uri="{FF2B5EF4-FFF2-40B4-BE49-F238E27FC236}">
                <a16:creationId xmlns:a16="http://schemas.microsoft.com/office/drawing/2014/main" id="{3A0EA023-FDD2-C144-9C1A-84D8076E7588}"/>
              </a:ext>
            </a:extLst>
          </p:cNvPr>
          <p:cNvSpPr>
            <a:spLocks noGrp="1"/>
          </p:cNvSpPr>
          <p:nvPr>
            <p:ph type="subTitle" idx="1" hasCustomPrompt="1"/>
          </p:nvPr>
        </p:nvSpPr>
        <p:spPr>
          <a:xfrm>
            <a:off x="318977" y="3394860"/>
            <a:ext cx="8230809" cy="1906348"/>
          </a:xfrm>
        </p:spPr>
        <p:txBody>
          <a:bodyPr>
            <a:normAutofit/>
          </a:bodyPr>
          <a:lstStyle>
            <a:lvl1pPr marL="0" indent="0" algn="l">
              <a:lnSpc>
                <a:spcPct val="100000"/>
              </a:lnSpc>
              <a:buNone/>
              <a:defRPr sz="30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Title</a:t>
            </a:r>
            <a:endParaRPr lang="en-GB" dirty="0"/>
          </a:p>
        </p:txBody>
      </p:sp>
      <p:pic>
        <p:nvPicPr>
          <p:cNvPr id="8" name="Picture 7">
            <a:extLst>
              <a:ext uri="{FF2B5EF4-FFF2-40B4-BE49-F238E27FC236}">
                <a16:creationId xmlns:a16="http://schemas.microsoft.com/office/drawing/2014/main" id="{7F7D71DE-B6A1-3044-82A0-89698809AAA0}"/>
              </a:ext>
            </a:extLst>
          </p:cNvPr>
          <p:cNvPicPr>
            <a:picLocks noChangeAspect="1"/>
          </p:cNvPicPr>
          <p:nvPr userDrawn="1"/>
        </p:nvPicPr>
        <p:blipFill>
          <a:blip r:embed="rId2"/>
          <a:stretch>
            <a:fillRect/>
          </a:stretch>
        </p:blipFill>
        <p:spPr>
          <a:xfrm>
            <a:off x="11136560" y="8318"/>
            <a:ext cx="353961" cy="6877066"/>
          </a:xfrm>
          <a:prstGeom prst="rect">
            <a:avLst/>
          </a:prstGeom>
        </p:spPr>
      </p:pic>
    </p:spTree>
    <p:extLst>
      <p:ext uri="{BB962C8B-B14F-4D97-AF65-F5344CB8AC3E}">
        <p14:creationId xmlns:p14="http://schemas.microsoft.com/office/powerpoint/2010/main" val="1069790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pter Titl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1A7F503-4932-524C-B2D3-CA0E30BA4F3E}"/>
              </a:ext>
            </a:extLst>
          </p:cNvPr>
          <p:cNvSpPr>
            <a:spLocks noGrp="1"/>
          </p:cNvSpPr>
          <p:nvPr>
            <p:ph type="body" sz="quarter" idx="11" hasCustomPrompt="1"/>
          </p:nvPr>
        </p:nvSpPr>
        <p:spPr>
          <a:xfrm>
            <a:off x="318977" y="1810684"/>
            <a:ext cx="8230808" cy="1368152"/>
          </a:xfrm>
        </p:spPr>
        <p:txBody>
          <a:bodyPr>
            <a:normAutofit/>
          </a:bodyPr>
          <a:lstStyle>
            <a:lvl1pPr marL="0" indent="0" algn="l">
              <a:buFontTx/>
              <a:buNone/>
              <a:defRPr sz="8000" b="1">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2</a:t>
            </a:r>
          </a:p>
        </p:txBody>
      </p:sp>
      <p:sp>
        <p:nvSpPr>
          <p:cNvPr id="7" name="Subtitle 2">
            <a:extLst>
              <a:ext uri="{FF2B5EF4-FFF2-40B4-BE49-F238E27FC236}">
                <a16:creationId xmlns:a16="http://schemas.microsoft.com/office/drawing/2014/main" id="{3A0EA023-FDD2-C144-9C1A-84D8076E7588}"/>
              </a:ext>
            </a:extLst>
          </p:cNvPr>
          <p:cNvSpPr>
            <a:spLocks noGrp="1"/>
          </p:cNvSpPr>
          <p:nvPr>
            <p:ph type="subTitle" idx="1" hasCustomPrompt="1"/>
          </p:nvPr>
        </p:nvSpPr>
        <p:spPr>
          <a:xfrm>
            <a:off x="318977" y="3394860"/>
            <a:ext cx="8230809" cy="1906348"/>
          </a:xfrm>
        </p:spPr>
        <p:txBody>
          <a:bodyPr>
            <a:normAutofit/>
          </a:bodyPr>
          <a:lstStyle>
            <a:lvl1pPr marL="0" indent="0" algn="l">
              <a:lnSpc>
                <a:spcPct val="100000"/>
              </a:lnSpc>
              <a:buNone/>
              <a:defRPr sz="30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Title</a:t>
            </a:r>
            <a:endParaRPr lang="en-GB" dirty="0"/>
          </a:p>
        </p:txBody>
      </p:sp>
      <p:pic>
        <p:nvPicPr>
          <p:cNvPr id="9" name="Picture 8">
            <a:extLst>
              <a:ext uri="{FF2B5EF4-FFF2-40B4-BE49-F238E27FC236}">
                <a16:creationId xmlns:a16="http://schemas.microsoft.com/office/drawing/2014/main" id="{3EBC0EEC-4084-4242-B5BD-95B85F33B770}"/>
              </a:ext>
            </a:extLst>
          </p:cNvPr>
          <p:cNvPicPr>
            <a:picLocks noChangeAspect="1"/>
          </p:cNvPicPr>
          <p:nvPr userDrawn="1"/>
        </p:nvPicPr>
        <p:blipFill>
          <a:blip r:embed="rId2"/>
          <a:stretch>
            <a:fillRect/>
          </a:stretch>
        </p:blipFill>
        <p:spPr>
          <a:xfrm>
            <a:off x="11136559" y="0"/>
            <a:ext cx="353961" cy="6877066"/>
          </a:xfrm>
          <a:prstGeom prst="rect">
            <a:avLst/>
          </a:prstGeom>
        </p:spPr>
      </p:pic>
    </p:spTree>
    <p:extLst>
      <p:ext uri="{BB962C8B-B14F-4D97-AF65-F5344CB8AC3E}">
        <p14:creationId xmlns:p14="http://schemas.microsoft.com/office/powerpoint/2010/main" val="3730723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Titl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1A7F503-4932-524C-B2D3-CA0E30BA4F3E}"/>
              </a:ext>
            </a:extLst>
          </p:cNvPr>
          <p:cNvSpPr>
            <a:spLocks noGrp="1"/>
          </p:cNvSpPr>
          <p:nvPr>
            <p:ph type="body" sz="quarter" idx="11" hasCustomPrompt="1"/>
          </p:nvPr>
        </p:nvSpPr>
        <p:spPr>
          <a:xfrm>
            <a:off x="318977" y="1810684"/>
            <a:ext cx="8230808" cy="1368152"/>
          </a:xfrm>
        </p:spPr>
        <p:txBody>
          <a:bodyPr>
            <a:normAutofit/>
          </a:bodyPr>
          <a:lstStyle>
            <a:lvl1pPr marL="0" indent="0" algn="l">
              <a:buFontTx/>
              <a:buNone/>
              <a:defRPr sz="8000" b="1">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3</a:t>
            </a:r>
          </a:p>
        </p:txBody>
      </p:sp>
      <p:sp>
        <p:nvSpPr>
          <p:cNvPr id="7" name="Subtitle 2">
            <a:extLst>
              <a:ext uri="{FF2B5EF4-FFF2-40B4-BE49-F238E27FC236}">
                <a16:creationId xmlns:a16="http://schemas.microsoft.com/office/drawing/2014/main" id="{3A0EA023-FDD2-C144-9C1A-84D8076E7588}"/>
              </a:ext>
            </a:extLst>
          </p:cNvPr>
          <p:cNvSpPr>
            <a:spLocks noGrp="1"/>
          </p:cNvSpPr>
          <p:nvPr>
            <p:ph type="subTitle" idx="1" hasCustomPrompt="1"/>
          </p:nvPr>
        </p:nvSpPr>
        <p:spPr>
          <a:xfrm>
            <a:off x="318977" y="3394860"/>
            <a:ext cx="8230809" cy="1906348"/>
          </a:xfrm>
        </p:spPr>
        <p:txBody>
          <a:bodyPr>
            <a:normAutofit/>
          </a:bodyPr>
          <a:lstStyle>
            <a:lvl1pPr marL="0" indent="0" algn="l">
              <a:lnSpc>
                <a:spcPct val="100000"/>
              </a:lnSpc>
              <a:buNone/>
              <a:defRPr sz="30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Title</a:t>
            </a:r>
            <a:endParaRPr lang="en-GB" dirty="0"/>
          </a:p>
        </p:txBody>
      </p:sp>
      <p:pic>
        <p:nvPicPr>
          <p:cNvPr id="9" name="Picture 8">
            <a:extLst>
              <a:ext uri="{FF2B5EF4-FFF2-40B4-BE49-F238E27FC236}">
                <a16:creationId xmlns:a16="http://schemas.microsoft.com/office/drawing/2014/main" id="{7CB2D0FD-D4BD-B647-9DA2-EE06C79B177F}"/>
              </a:ext>
            </a:extLst>
          </p:cNvPr>
          <p:cNvPicPr>
            <a:picLocks noChangeAspect="1"/>
          </p:cNvPicPr>
          <p:nvPr userDrawn="1"/>
        </p:nvPicPr>
        <p:blipFill>
          <a:blip r:embed="rId2"/>
          <a:stretch>
            <a:fillRect/>
          </a:stretch>
        </p:blipFill>
        <p:spPr>
          <a:xfrm>
            <a:off x="11136560" y="0"/>
            <a:ext cx="353961" cy="6877066"/>
          </a:xfrm>
          <a:prstGeom prst="rect">
            <a:avLst/>
          </a:prstGeom>
        </p:spPr>
      </p:pic>
    </p:spTree>
    <p:extLst>
      <p:ext uri="{BB962C8B-B14F-4D97-AF65-F5344CB8AC3E}">
        <p14:creationId xmlns:p14="http://schemas.microsoft.com/office/powerpoint/2010/main" val="53628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ullet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5303" y="255949"/>
            <a:ext cx="10974411" cy="562168"/>
          </a:xfrm>
        </p:spPr>
        <p:txBody>
          <a:bodyPr>
            <a:noAutofit/>
          </a:bodyPr>
          <a:lstStyle>
            <a:lvl1pPr>
              <a:defRPr sz="4000" b="0" baseline="0">
                <a:solidFill>
                  <a:srgbClr val="3D4348"/>
                </a:solidFill>
              </a:defRPr>
            </a:lvl1pPr>
          </a:lstStyle>
          <a:p>
            <a:r>
              <a:rPr lang="en-US" dirty="0"/>
              <a:t>Slide Title</a:t>
            </a:r>
          </a:p>
        </p:txBody>
      </p:sp>
      <p:sp>
        <p:nvSpPr>
          <p:cNvPr id="10" name="Text Placeholder 9"/>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
        <p:nvSpPr>
          <p:cNvPr id="11" name="Text Placeholder 2"/>
          <p:cNvSpPr>
            <a:spLocks noGrp="1"/>
          </p:cNvSpPr>
          <p:nvPr>
            <p:ph type="body" sz="quarter" idx="11" hasCustomPrompt="1"/>
          </p:nvPr>
        </p:nvSpPr>
        <p:spPr>
          <a:xfrm>
            <a:off x="425303" y="1074066"/>
            <a:ext cx="10974411" cy="4555208"/>
          </a:xfrm>
        </p:spPr>
        <p:txBody>
          <a:bodyPr>
            <a:normAutofit/>
          </a:bodyPr>
          <a:lstStyle>
            <a:lvl1pPr marL="457200" indent="-457200">
              <a:buClr>
                <a:srgbClr val="EC6608"/>
              </a:buClr>
              <a:buFont typeface=".Apple Color Emoji UI"/>
              <a:buChar char="➖"/>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vl2pPr>
              <a:defRPr/>
            </a:lvl2pPr>
            <a:lvl3pPr marL="914400" indent="0">
              <a:buNone/>
              <a:defRPr/>
            </a:lvl3pPr>
          </a:lstStyle>
          <a:p>
            <a:pPr lvl="0"/>
            <a:r>
              <a:rPr lang="en-US" dirty="0"/>
              <a:t>Key idea one</a:t>
            </a:r>
          </a:p>
        </p:txBody>
      </p:sp>
      <p:sp>
        <p:nvSpPr>
          <p:cNvPr id="3" name="Slide Number Placeholder 2">
            <a:extLst>
              <a:ext uri="{FF2B5EF4-FFF2-40B4-BE49-F238E27FC236}">
                <a16:creationId xmlns:a16="http://schemas.microsoft.com/office/drawing/2014/main" id="{784CEF6A-529A-C744-85CF-292CFA67C2AF}"/>
              </a:ext>
            </a:extLst>
          </p:cNvPr>
          <p:cNvSpPr>
            <a:spLocks noGrp="1"/>
          </p:cNvSpPr>
          <p:nvPr>
            <p:ph type="sldNum" sz="quarter" idx="13"/>
          </p:nvPr>
        </p:nvSpPr>
        <p:spPr/>
        <p:txBody>
          <a:bodyPr/>
          <a:lstStyle/>
          <a:p>
            <a:fld id="{F5E45846-3850-0E4C-9169-F363897848C0}" type="slidenum">
              <a:rPr lang="en-US" smtClean="0"/>
              <a:pPr/>
              <a:t>‹#›</a:t>
            </a:fld>
            <a:endParaRPr lang="en-US" dirty="0"/>
          </a:p>
        </p:txBody>
      </p:sp>
    </p:spTree>
    <p:extLst>
      <p:ext uri="{BB962C8B-B14F-4D97-AF65-F5344CB8AC3E}">
        <p14:creationId xmlns:p14="http://schemas.microsoft.com/office/powerpoint/2010/main" val="573784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7" name="Text Placeholder 2"/>
          <p:cNvSpPr>
            <a:spLocks noGrp="1"/>
          </p:cNvSpPr>
          <p:nvPr>
            <p:ph type="body" sz="quarter" idx="11" hasCustomPrompt="1"/>
          </p:nvPr>
        </p:nvSpPr>
        <p:spPr>
          <a:xfrm>
            <a:off x="425303" y="255950"/>
            <a:ext cx="10974411" cy="5373325"/>
          </a:xfrm>
        </p:spPr>
        <p:txBody>
          <a:bodyPr>
            <a:normAutofit/>
          </a:bodyPr>
          <a:lstStyle>
            <a:lvl1pPr marL="457200" indent="-457200">
              <a:buClr>
                <a:srgbClr val="EC6608"/>
              </a:buClr>
              <a:buFont typeface=".Apple Color Emoji UI"/>
              <a:buChar char="➖"/>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vl2pPr>
              <a:defRPr>
                <a:solidFill>
                  <a:srgbClr val="002332"/>
                </a:solidFill>
                <a:latin typeface="Arial" panose="020B0604020202020204" pitchFamily="34" charset="0"/>
                <a:cs typeface="Arial" panose="020B0604020202020204" pitchFamily="34" charset="0"/>
              </a:defRPr>
            </a:lvl2pPr>
            <a:lvl3pPr>
              <a:defRPr>
                <a:solidFill>
                  <a:srgbClr val="002332"/>
                </a:solidFill>
              </a:defRPr>
            </a:lvl3pPr>
            <a:lvl4pPr>
              <a:defRPr>
                <a:solidFill>
                  <a:srgbClr val="002332"/>
                </a:solidFill>
              </a:defRPr>
            </a:lvl4pPr>
            <a:lvl5pPr marL="1828800" indent="0">
              <a:buNone/>
              <a:defRPr/>
            </a:lvl5pPr>
          </a:lstStyle>
          <a:p>
            <a:pPr lvl="0"/>
            <a:r>
              <a:rPr lang="en-US" dirty="0"/>
              <a:t>Continued Text</a:t>
            </a:r>
          </a:p>
        </p:txBody>
      </p:sp>
      <p:sp>
        <p:nvSpPr>
          <p:cNvPr id="2" name="Slide Number Placeholder 1">
            <a:extLst>
              <a:ext uri="{FF2B5EF4-FFF2-40B4-BE49-F238E27FC236}">
                <a16:creationId xmlns:a16="http://schemas.microsoft.com/office/drawing/2014/main" id="{07E61545-E1C0-0244-A84F-2C9AF271AF15}"/>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8" name="Text Placeholder 9">
            <a:extLst>
              <a:ext uri="{FF2B5EF4-FFF2-40B4-BE49-F238E27FC236}">
                <a16:creationId xmlns:a16="http://schemas.microsoft.com/office/drawing/2014/main" id="{5DF8DE73-DE6C-4449-AF00-BED9D849036F}"/>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243319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ull)">
    <p:spTree>
      <p:nvGrpSpPr>
        <p:cNvPr id="1" name=""/>
        <p:cNvGrpSpPr/>
        <p:nvPr/>
      </p:nvGrpSpPr>
      <p:grpSpPr>
        <a:xfrm>
          <a:off x="0" y="0"/>
          <a:ext cx="0" cy="0"/>
          <a:chOff x="0" y="0"/>
          <a:chExt cx="0" cy="0"/>
        </a:xfrm>
      </p:grpSpPr>
      <p:sp>
        <p:nvSpPr>
          <p:cNvPr id="3" name="Picture Placeholder 2"/>
          <p:cNvSpPr>
            <a:spLocks noGrp="1"/>
          </p:cNvSpPr>
          <p:nvPr>
            <p:ph type="pic" sz="quarter" idx="15" hasCustomPrompt="1"/>
          </p:nvPr>
        </p:nvSpPr>
        <p:spPr>
          <a:xfrm>
            <a:off x="0" y="0"/>
            <a:ext cx="12192000" cy="624600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5" name="Text Placeholder 9">
            <a:extLst>
              <a:ext uri="{FF2B5EF4-FFF2-40B4-BE49-F238E27FC236}">
                <a16:creationId xmlns:a16="http://schemas.microsoft.com/office/drawing/2014/main" id="{4D25B1B2-C4AD-F547-983E-F0B449953DAA}"/>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1759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Image (Portrait) + Text">
    <p:spTree>
      <p:nvGrpSpPr>
        <p:cNvPr id="1" name=""/>
        <p:cNvGrpSpPr/>
        <p:nvPr/>
      </p:nvGrpSpPr>
      <p:grpSpPr>
        <a:xfrm>
          <a:off x="0" y="0"/>
          <a:ext cx="0" cy="0"/>
          <a:chOff x="0" y="0"/>
          <a:chExt cx="0" cy="0"/>
        </a:xfrm>
      </p:grpSpPr>
      <p:sp>
        <p:nvSpPr>
          <p:cNvPr id="9" name="Subtitle 2"/>
          <p:cNvSpPr>
            <a:spLocks noGrp="1"/>
          </p:cNvSpPr>
          <p:nvPr>
            <p:ph type="subTitle" idx="1" hasCustomPrompt="1"/>
          </p:nvPr>
        </p:nvSpPr>
        <p:spPr>
          <a:xfrm>
            <a:off x="5097546" y="1074066"/>
            <a:ext cx="6302167" cy="4515175"/>
          </a:xfrm>
        </p:spPr>
        <p:txBody>
          <a:bodyPr>
            <a:normAutofit/>
          </a:bodyPr>
          <a:lstStyle>
            <a:lvl1pPr marL="0" indent="0" algn="l">
              <a:buNone/>
              <a:defRPr sz="18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text here.</a:t>
            </a:r>
          </a:p>
        </p:txBody>
      </p:sp>
      <p:sp>
        <p:nvSpPr>
          <p:cNvPr id="10" name="Title 1"/>
          <p:cNvSpPr>
            <a:spLocks noGrp="1"/>
          </p:cNvSpPr>
          <p:nvPr>
            <p:ph type="title" hasCustomPrompt="1"/>
          </p:nvPr>
        </p:nvSpPr>
        <p:spPr>
          <a:xfrm>
            <a:off x="425302" y="255949"/>
            <a:ext cx="10974409" cy="562168"/>
          </a:xfrm>
        </p:spPr>
        <p:txBody>
          <a:bodyPr>
            <a:noAutofit/>
          </a:bodyPr>
          <a:lstStyle>
            <a:lvl1pPr>
              <a:defRPr sz="4000" b="0" baseline="0">
                <a:solidFill>
                  <a:srgbClr val="3D4348"/>
                </a:solidFill>
              </a:defRPr>
            </a:lvl1pPr>
          </a:lstStyle>
          <a:p>
            <a:r>
              <a:rPr lang="en-US" dirty="0"/>
              <a:t>Slide Title</a:t>
            </a:r>
          </a:p>
        </p:txBody>
      </p:sp>
      <p:sp>
        <p:nvSpPr>
          <p:cNvPr id="11" name="Picture Placeholder 2"/>
          <p:cNvSpPr>
            <a:spLocks noGrp="1"/>
          </p:cNvSpPr>
          <p:nvPr>
            <p:ph type="pic" sz="quarter" idx="15" hasCustomPrompt="1"/>
          </p:nvPr>
        </p:nvSpPr>
        <p:spPr>
          <a:xfrm>
            <a:off x="441707" y="1079176"/>
            <a:ext cx="4214133" cy="451011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2" name="Slide Number Placeholder 1">
            <a:extLst>
              <a:ext uri="{FF2B5EF4-FFF2-40B4-BE49-F238E27FC236}">
                <a16:creationId xmlns:a16="http://schemas.microsoft.com/office/drawing/2014/main" id="{A3BEDB58-0964-8246-B888-7038519C340A}"/>
              </a:ext>
            </a:extLst>
          </p:cNvPr>
          <p:cNvSpPr>
            <a:spLocks noGrp="1"/>
          </p:cNvSpPr>
          <p:nvPr>
            <p:ph type="sldNum" sz="quarter" idx="16"/>
          </p:nvPr>
        </p:nvSpPr>
        <p:spPr/>
        <p:txBody>
          <a:bodyPr/>
          <a:lstStyle/>
          <a:p>
            <a:fld id="{F5E45846-3850-0E4C-9169-F363897848C0}" type="slidenum">
              <a:rPr lang="en-US" smtClean="0"/>
              <a:pPr/>
              <a:t>‹#›</a:t>
            </a:fld>
            <a:endParaRPr lang="en-US" dirty="0"/>
          </a:p>
        </p:txBody>
      </p:sp>
      <p:sp>
        <p:nvSpPr>
          <p:cNvPr id="13" name="Text Placeholder 9">
            <a:extLst>
              <a:ext uri="{FF2B5EF4-FFF2-40B4-BE49-F238E27FC236}">
                <a16:creationId xmlns:a16="http://schemas.microsoft.com/office/drawing/2014/main" id="{A8086D7B-3869-2C45-BC72-D953FC015FF6}"/>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69146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Portrait) + Text">
    <p:spTree>
      <p:nvGrpSpPr>
        <p:cNvPr id="1" name=""/>
        <p:cNvGrpSpPr/>
        <p:nvPr/>
      </p:nvGrpSpPr>
      <p:grpSpPr>
        <a:xfrm>
          <a:off x="0" y="0"/>
          <a:ext cx="0" cy="0"/>
          <a:chOff x="0" y="0"/>
          <a:chExt cx="0" cy="0"/>
        </a:xfrm>
      </p:grpSpPr>
      <p:sp>
        <p:nvSpPr>
          <p:cNvPr id="8" name="Picture Placeholder 2"/>
          <p:cNvSpPr>
            <a:spLocks noGrp="1"/>
          </p:cNvSpPr>
          <p:nvPr>
            <p:ph type="pic" sz="quarter" idx="15" hasCustomPrompt="1"/>
          </p:nvPr>
        </p:nvSpPr>
        <p:spPr>
          <a:xfrm>
            <a:off x="441707" y="255630"/>
            <a:ext cx="4214133" cy="4613531"/>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7" name="Text Placeholder 2"/>
          <p:cNvSpPr>
            <a:spLocks noGrp="1"/>
          </p:cNvSpPr>
          <p:nvPr>
            <p:ph type="body" idx="16" hasCustomPrompt="1"/>
          </p:nvPr>
        </p:nvSpPr>
        <p:spPr>
          <a:xfrm>
            <a:off x="5097548" y="255630"/>
            <a:ext cx="6302165" cy="5333611"/>
          </a:xfrm>
        </p:spPr>
        <p:txBody>
          <a:bodyPr>
            <a:normAutofit/>
          </a:bodyPr>
          <a:lstStyle>
            <a:lvl1pPr marL="0" indent="0">
              <a:buNone/>
              <a:defRPr sz="1800">
                <a:solidFill>
                  <a:srgbClr val="3D434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Insert text here.</a:t>
            </a:r>
          </a:p>
        </p:txBody>
      </p:sp>
      <p:sp>
        <p:nvSpPr>
          <p:cNvPr id="2" name="Slide Number Placeholder 1">
            <a:extLst>
              <a:ext uri="{FF2B5EF4-FFF2-40B4-BE49-F238E27FC236}">
                <a16:creationId xmlns:a16="http://schemas.microsoft.com/office/drawing/2014/main" id="{59D0AFCA-D4AF-AB4A-8935-16B45AC5300F}"/>
              </a:ext>
            </a:extLst>
          </p:cNvPr>
          <p:cNvSpPr>
            <a:spLocks noGrp="1"/>
          </p:cNvSpPr>
          <p:nvPr>
            <p:ph type="sldNum" sz="quarter" idx="17"/>
          </p:nvPr>
        </p:nvSpPr>
        <p:spPr/>
        <p:txBody>
          <a:bodyPr/>
          <a:lstStyle/>
          <a:p>
            <a:fld id="{F5E45846-3850-0E4C-9169-F363897848C0}" type="slidenum">
              <a:rPr lang="en-US" smtClean="0"/>
              <a:pPr/>
              <a:t>‹#›</a:t>
            </a:fld>
            <a:endParaRPr lang="en-US" dirty="0"/>
          </a:p>
        </p:txBody>
      </p:sp>
      <p:sp>
        <p:nvSpPr>
          <p:cNvPr id="10" name="Text Placeholder 9">
            <a:extLst>
              <a:ext uri="{FF2B5EF4-FFF2-40B4-BE49-F238E27FC236}">
                <a16:creationId xmlns:a16="http://schemas.microsoft.com/office/drawing/2014/main" id="{92713F42-70AB-BE4E-9C68-BF29F090CA0B}"/>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429327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Image (Landscape) + Tex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25302" y="255949"/>
            <a:ext cx="10974409" cy="562168"/>
          </a:xfrm>
        </p:spPr>
        <p:txBody>
          <a:bodyPr>
            <a:noAutofit/>
          </a:bodyPr>
          <a:lstStyle>
            <a:lvl1pPr>
              <a:defRPr sz="4000" b="0" baseline="0">
                <a:solidFill>
                  <a:srgbClr val="3D4348"/>
                </a:solidFill>
              </a:defRPr>
            </a:lvl1pPr>
          </a:lstStyle>
          <a:p>
            <a:r>
              <a:rPr lang="en-US" dirty="0"/>
              <a:t>Slide Title</a:t>
            </a:r>
          </a:p>
        </p:txBody>
      </p:sp>
      <p:sp>
        <p:nvSpPr>
          <p:cNvPr id="12" name="Picture Placeholder 2"/>
          <p:cNvSpPr>
            <a:spLocks noGrp="1"/>
          </p:cNvSpPr>
          <p:nvPr>
            <p:ph type="pic" sz="quarter" idx="15" hasCustomPrompt="1"/>
          </p:nvPr>
        </p:nvSpPr>
        <p:spPr>
          <a:xfrm>
            <a:off x="441707" y="1074066"/>
            <a:ext cx="4214133" cy="2077308"/>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18" name="Subtitle 2"/>
          <p:cNvSpPr>
            <a:spLocks noGrp="1"/>
          </p:cNvSpPr>
          <p:nvPr>
            <p:ph type="subTitle" idx="1" hasCustomPrompt="1"/>
          </p:nvPr>
        </p:nvSpPr>
        <p:spPr>
          <a:xfrm>
            <a:off x="5097546" y="1074066"/>
            <a:ext cx="6302167" cy="4515175"/>
          </a:xfrm>
        </p:spPr>
        <p:txBody>
          <a:bodyPr>
            <a:normAutofit/>
          </a:bodyPr>
          <a:lstStyle>
            <a:lvl1pPr marL="0" indent="0" algn="l">
              <a:buNone/>
              <a:defRPr sz="18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text here.</a:t>
            </a:r>
          </a:p>
        </p:txBody>
      </p:sp>
      <p:sp>
        <p:nvSpPr>
          <p:cNvPr id="19" name="Picture Placeholder 2"/>
          <p:cNvSpPr>
            <a:spLocks noGrp="1"/>
          </p:cNvSpPr>
          <p:nvPr>
            <p:ph type="pic" sz="quarter" idx="18" hasCustomPrompt="1"/>
          </p:nvPr>
        </p:nvSpPr>
        <p:spPr>
          <a:xfrm>
            <a:off x="425303" y="3510264"/>
            <a:ext cx="4214133" cy="2077308"/>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2" name="Slide Number Placeholder 1">
            <a:extLst>
              <a:ext uri="{FF2B5EF4-FFF2-40B4-BE49-F238E27FC236}">
                <a16:creationId xmlns:a16="http://schemas.microsoft.com/office/drawing/2014/main" id="{B7B5D94E-7825-4C4B-B13E-A85C0E1EBB29}"/>
              </a:ext>
            </a:extLst>
          </p:cNvPr>
          <p:cNvSpPr>
            <a:spLocks noGrp="1"/>
          </p:cNvSpPr>
          <p:nvPr>
            <p:ph type="sldNum" sz="quarter" idx="19"/>
          </p:nvPr>
        </p:nvSpPr>
        <p:spPr/>
        <p:txBody>
          <a:bodyPr/>
          <a:lstStyle/>
          <a:p>
            <a:fld id="{F5E45846-3850-0E4C-9169-F363897848C0}" type="slidenum">
              <a:rPr lang="en-US" smtClean="0"/>
              <a:pPr/>
              <a:t>‹#›</a:t>
            </a:fld>
            <a:endParaRPr lang="en-US" dirty="0"/>
          </a:p>
        </p:txBody>
      </p:sp>
      <p:sp>
        <p:nvSpPr>
          <p:cNvPr id="10" name="Text Placeholder 9">
            <a:extLst>
              <a:ext uri="{FF2B5EF4-FFF2-40B4-BE49-F238E27FC236}">
                <a16:creationId xmlns:a16="http://schemas.microsoft.com/office/drawing/2014/main" id="{267D4A90-885C-8546-A6D1-44042E34034D}"/>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211531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Landscape) + Text">
    <p:spTree>
      <p:nvGrpSpPr>
        <p:cNvPr id="1" name=""/>
        <p:cNvGrpSpPr/>
        <p:nvPr/>
      </p:nvGrpSpPr>
      <p:grpSpPr>
        <a:xfrm>
          <a:off x="0" y="0"/>
          <a:ext cx="0" cy="0"/>
          <a:chOff x="0" y="0"/>
          <a:chExt cx="0" cy="0"/>
        </a:xfrm>
      </p:grpSpPr>
      <p:sp>
        <p:nvSpPr>
          <p:cNvPr id="7" name="Picture Placeholder 2"/>
          <p:cNvSpPr>
            <a:spLocks noGrp="1"/>
          </p:cNvSpPr>
          <p:nvPr>
            <p:ph type="pic" sz="quarter" idx="15" hasCustomPrompt="1"/>
          </p:nvPr>
        </p:nvSpPr>
        <p:spPr>
          <a:xfrm>
            <a:off x="441707" y="255630"/>
            <a:ext cx="4214133" cy="245329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12" name="Subtitle 2"/>
          <p:cNvSpPr>
            <a:spLocks noGrp="1"/>
          </p:cNvSpPr>
          <p:nvPr>
            <p:ph type="subTitle" idx="1" hasCustomPrompt="1"/>
          </p:nvPr>
        </p:nvSpPr>
        <p:spPr>
          <a:xfrm>
            <a:off x="5097546" y="255630"/>
            <a:ext cx="6318571" cy="5334721"/>
          </a:xfrm>
        </p:spPr>
        <p:txBody>
          <a:bodyPr>
            <a:normAutofit/>
          </a:bodyPr>
          <a:lstStyle>
            <a:lvl1pPr marL="0" indent="0" algn="l">
              <a:buNone/>
              <a:defRPr sz="18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text here.</a:t>
            </a:r>
          </a:p>
        </p:txBody>
      </p:sp>
      <p:sp>
        <p:nvSpPr>
          <p:cNvPr id="13" name="Picture Placeholder 2"/>
          <p:cNvSpPr>
            <a:spLocks noGrp="1"/>
          </p:cNvSpPr>
          <p:nvPr>
            <p:ph type="pic" sz="quarter" idx="18" hasCustomPrompt="1"/>
          </p:nvPr>
        </p:nvSpPr>
        <p:spPr>
          <a:xfrm>
            <a:off x="425303" y="3137060"/>
            <a:ext cx="4214133" cy="2453290"/>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image here.</a:t>
            </a:r>
          </a:p>
        </p:txBody>
      </p:sp>
      <p:sp>
        <p:nvSpPr>
          <p:cNvPr id="2" name="Slide Number Placeholder 1">
            <a:extLst>
              <a:ext uri="{FF2B5EF4-FFF2-40B4-BE49-F238E27FC236}">
                <a16:creationId xmlns:a16="http://schemas.microsoft.com/office/drawing/2014/main" id="{11914DA3-BCB8-3D45-9549-7C5868BC4C49}"/>
              </a:ext>
            </a:extLst>
          </p:cNvPr>
          <p:cNvSpPr>
            <a:spLocks noGrp="1"/>
          </p:cNvSpPr>
          <p:nvPr>
            <p:ph type="sldNum" sz="quarter" idx="19"/>
          </p:nvPr>
        </p:nvSpPr>
        <p:spPr/>
        <p:txBody>
          <a:bodyPr/>
          <a:lstStyle/>
          <a:p>
            <a:fld id="{F5E45846-3850-0E4C-9169-F363897848C0}" type="slidenum">
              <a:rPr lang="en-US" smtClean="0"/>
              <a:pPr/>
              <a:t>‹#›</a:t>
            </a:fld>
            <a:endParaRPr lang="en-US" dirty="0"/>
          </a:p>
        </p:txBody>
      </p:sp>
      <p:sp>
        <p:nvSpPr>
          <p:cNvPr id="8" name="Text Placeholder 9">
            <a:extLst>
              <a:ext uri="{FF2B5EF4-FFF2-40B4-BE49-F238E27FC236}">
                <a16:creationId xmlns:a16="http://schemas.microsoft.com/office/drawing/2014/main" id="{9A2BAFBF-DD8D-9945-AEA7-8D706158964A}"/>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202203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Chart Placeholder 9"/>
          <p:cNvSpPr>
            <a:spLocks noGrp="1"/>
          </p:cNvSpPr>
          <p:nvPr>
            <p:ph type="chart" sz="quarter" idx="12" hasCustomPrompt="1"/>
          </p:nvPr>
        </p:nvSpPr>
        <p:spPr>
          <a:xfrm>
            <a:off x="441706" y="255589"/>
            <a:ext cx="10958007" cy="5333651"/>
          </a:xfrm>
        </p:spPr>
        <p:txBody>
          <a:bodyPr>
            <a:normAutofit/>
          </a:bodyPr>
          <a:lstStyle>
            <a:lvl1pPr marL="0" indent="0">
              <a:buFontTx/>
              <a:buNone/>
              <a:defRPr sz="18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Place chart here.</a:t>
            </a:r>
          </a:p>
        </p:txBody>
      </p:sp>
      <p:sp>
        <p:nvSpPr>
          <p:cNvPr id="2" name="Slide Number Placeholder 1">
            <a:extLst>
              <a:ext uri="{FF2B5EF4-FFF2-40B4-BE49-F238E27FC236}">
                <a16:creationId xmlns:a16="http://schemas.microsoft.com/office/drawing/2014/main" id="{E9DB45C2-A5E8-6C42-B850-8C03584ABA8C}"/>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60861D31-8583-234C-8DFC-FD8C5D1EEE8A}"/>
              </a:ext>
            </a:extLst>
          </p:cNvPr>
          <p:cNvSpPr>
            <a:spLocks noGrp="1"/>
          </p:cNvSpPr>
          <p:nvPr>
            <p:ph type="body" sz="quarter" idx="14"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707938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Table Placeholder 10"/>
          <p:cNvSpPr>
            <a:spLocks noGrp="1"/>
          </p:cNvSpPr>
          <p:nvPr>
            <p:ph type="tbl" sz="quarter" idx="14" hasCustomPrompt="1"/>
          </p:nvPr>
        </p:nvSpPr>
        <p:spPr>
          <a:xfrm>
            <a:off x="425303" y="255588"/>
            <a:ext cx="10974411" cy="5333653"/>
          </a:xfrm>
        </p:spPr>
        <p:txBody>
          <a:bodyPr>
            <a:normAutofit/>
          </a:bodyPr>
          <a:lstStyle>
            <a:lvl1pPr marL="0" indent="0">
              <a:buFontTx/>
              <a:buNone/>
              <a:defRPr sz="1800" b="0" baseline="0">
                <a:solidFill>
                  <a:srgbClr val="3D4348"/>
                </a:solidFill>
              </a:defRPr>
            </a:lvl1pPr>
          </a:lstStyle>
          <a:p>
            <a:r>
              <a:rPr lang="en-US" dirty="0"/>
              <a:t>Place table here.</a:t>
            </a:r>
          </a:p>
        </p:txBody>
      </p:sp>
      <p:sp>
        <p:nvSpPr>
          <p:cNvPr id="2" name="Slide Number Placeholder 1">
            <a:extLst>
              <a:ext uri="{FF2B5EF4-FFF2-40B4-BE49-F238E27FC236}">
                <a16:creationId xmlns:a16="http://schemas.microsoft.com/office/drawing/2014/main" id="{93B4E625-58B9-5543-A57B-537BDD245663}"/>
              </a:ext>
            </a:extLst>
          </p:cNvPr>
          <p:cNvSpPr>
            <a:spLocks noGrp="1"/>
          </p:cNvSpPr>
          <p:nvPr>
            <p:ph type="sldNum" sz="quarter" idx="15"/>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69486559-711F-0C4D-A6E8-FC5A133144F2}"/>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741576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1" name="Media Placeholder 10"/>
          <p:cNvSpPr>
            <a:spLocks noGrp="1"/>
          </p:cNvSpPr>
          <p:nvPr>
            <p:ph type="media" sz="quarter" idx="14" hasCustomPrompt="1"/>
          </p:nvPr>
        </p:nvSpPr>
        <p:spPr>
          <a:xfrm>
            <a:off x="425303" y="255588"/>
            <a:ext cx="10974411" cy="5333653"/>
          </a:xfrm>
        </p:spPr>
        <p:txBody>
          <a:bodyPr>
            <a:normAutofit/>
          </a:bodyPr>
          <a:lstStyle>
            <a:lvl1pPr marL="0" indent="0">
              <a:buFontTx/>
              <a:buNone/>
              <a:defRPr sz="1800" b="0" baseline="0">
                <a:solidFill>
                  <a:srgbClr val="3D4348"/>
                </a:solidFill>
              </a:defRPr>
            </a:lvl1pPr>
          </a:lstStyle>
          <a:p>
            <a:r>
              <a:rPr lang="en-US" dirty="0"/>
              <a:t>Place video here.</a:t>
            </a:r>
          </a:p>
        </p:txBody>
      </p:sp>
      <p:sp>
        <p:nvSpPr>
          <p:cNvPr id="2" name="Slide Number Placeholder 1">
            <a:extLst>
              <a:ext uri="{FF2B5EF4-FFF2-40B4-BE49-F238E27FC236}">
                <a16:creationId xmlns:a16="http://schemas.microsoft.com/office/drawing/2014/main" id="{DD86B6E2-90C8-D340-B76B-AA6941A6BE6C}"/>
              </a:ext>
            </a:extLst>
          </p:cNvPr>
          <p:cNvSpPr>
            <a:spLocks noGrp="1"/>
          </p:cNvSpPr>
          <p:nvPr>
            <p:ph type="sldNum" sz="quarter" idx="15"/>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5CC22DE4-D1D0-2445-9FE6-CCD6F8CA5E73}"/>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295319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ations">
    <p:spTree>
      <p:nvGrpSpPr>
        <p:cNvPr id="1" name=""/>
        <p:cNvGrpSpPr/>
        <p:nvPr/>
      </p:nvGrpSpPr>
      <p:grpSpPr>
        <a:xfrm>
          <a:off x="0" y="0"/>
          <a:ext cx="0" cy="0"/>
          <a:chOff x="0" y="0"/>
          <a:chExt cx="0" cy="0"/>
        </a:xfrm>
      </p:grpSpPr>
      <p:sp>
        <p:nvSpPr>
          <p:cNvPr id="12" name="Text Placeholder 9"/>
          <p:cNvSpPr>
            <a:spLocks noGrp="1"/>
          </p:cNvSpPr>
          <p:nvPr>
            <p:ph type="body" sz="quarter" idx="10" hasCustomPrompt="1"/>
          </p:nvPr>
        </p:nvSpPr>
        <p:spPr>
          <a:xfrm>
            <a:off x="445697" y="4477036"/>
            <a:ext cx="10954016" cy="601777"/>
          </a:xfrm>
        </p:spPr>
        <p:txBody>
          <a:bodyPr tIns="46800" bIns="46800">
            <a:normAutofit/>
          </a:bodyPr>
          <a:lstStyle>
            <a:lvl1pPr marL="0" indent="0">
              <a:lnSpc>
                <a:spcPct val="100000"/>
              </a:lnSpc>
              <a:buFontTx/>
              <a:buNone/>
              <a:defRPr sz="180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Name / Reference</a:t>
            </a:r>
          </a:p>
        </p:txBody>
      </p:sp>
      <p:sp>
        <p:nvSpPr>
          <p:cNvPr id="16" name="Subtitle 2"/>
          <p:cNvSpPr>
            <a:spLocks noGrp="1"/>
          </p:cNvSpPr>
          <p:nvPr>
            <p:ph type="subTitle" idx="1" hasCustomPrompt="1"/>
          </p:nvPr>
        </p:nvSpPr>
        <p:spPr>
          <a:xfrm>
            <a:off x="425303" y="255949"/>
            <a:ext cx="10974411" cy="3965140"/>
          </a:xfrm>
        </p:spPr>
        <p:txBody>
          <a:bodyPr>
            <a:normAutofit/>
          </a:bodyPr>
          <a:lstStyle>
            <a:lvl1pPr marL="0" indent="0" algn="l">
              <a:buNone/>
              <a:defRPr sz="3200" b="0">
                <a:solidFill>
                  <a:srgbClr val="3D43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Quotations</a:t>
            </a:r>
          </a:p>
        </p:txBody>
      </p:sp>
      <p:sp>
        <p:nvSpPr>
          <p:cNvPr id="2" name="Slide Number Placeholder 1">
            <a:extLst>
              <a:ext uri="{FF2B5EF4-FFF2-40B4-BE49-F238E27FC236}">
                <a16:creationId xmlns:a16="http://schemas.microsoft.com/office/drawing/2014/main" id="{E8CD6E39-5590-994A-B0C5-2987810E185F}"/>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7" name="Text Placeholder 9">
            <a:extLst>
              <a:ext uri="{FF2B5EF4-FFF2-40B4-BE49-F238E27FC236}">
                <a16:creationId xmlns:a16="http://schemas.microsoft.com/office/drawing/2014/main" id="{F5CCB3F2-6DC1-8B49-9046-7FBA99AF3029}"/>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462195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8" name="Subtitle 2"/>
          <p:cNvSpPr>
            <a:spLocks noGrp="1"/>
          </p:cNvSpPr>
          <p:nvPr>
            <p:ph type="subTitle" idx="1" hasCustomPrompt="1"/>
          </p:nvPr>
        </p:nvSpPr>
        <p:spPr>
          <a:xfrm>
            <a:off x="425303" y="255949"/>
            <a:ext cx="10974411" cy="5373325"/>
          </a:xfrm>
        </p:spPr>
        <p:txBody>
          <a:bodyPr>
            <a:normAutofit/>
          </a:bodyPr>
          <a:lstStyle>
            <a:lvl1pPr marL="0" indent="0" algn="l">
              <a:buNone/>
              <a:defRPr sz="3200" b="0" baseline="0">
                <a:solidFill>
                  <a:srgbClr val="3D434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Concluding Remarks</a:t>
            </a:r>
          </a:p>
        </p:txBody>
      </p:sp>
      <p:sp>
        <p:nvSpPr>
          <p:cNvPr id="2" name="Slide Number Placeholder 1">
            <a:extLst>
              <a:ext uri="{FF2B5EF4-FFF2-40B4-BE49-F238E27FC236}">
                <a16:creationId xmlns:a16="http://schemas.microsoft.com/office/drawing/2014/main" id="{C4905404-C061-AC44-9B62-8AE8CEC10057}"/>
              </a:ext>
            </a:extLst>
          </p:cNvPr>
          <p:cNvSpPr>
            <a:spLocks noGrp="1"/>
          </p:cNvSpPr>
          <p:nvPr>
            <p:ph type="sldNum" sz="quarter" idx="13"/>
          </p:nvPr>
        </p:nvSpPr>
        <p:spPr/>
        <p:txBody>
          <a:bodyPr/>
          <a:lstStyle/>
          <a:p>
            <a:fld id="{F5E45846-3850-0E4C-9169-F363897848C0}" type="slidenum">
              <a:rPr lang="en-US" smtClean="0"/>
              <a:pPr/>
              <a:t>‹#›</a:t>
            </a:fld>
            <a:endParaRPr lang="en-US" dirty="0"/>
          </a:p>
        </p:txBody>
      </p:sp>
      <p:sp>
        <p:nvSpPr>
          <p:cNvPr id="9" name="Text Placeholder 9">
            <a:extLst>
              <a:ext uri="{FF2B5EF4-FFF2-40B4-BE49-F238E27FC236}">
                <a16:creationId xmlns:a16="http://schemas.microsoft.com/office/drawing/2014/main" id="{70352CDC-86DC-2A47-B033-877F4D63797E}"/>
              </a:ext>
            </a:extLst>
          </p:cNvPr>
          <p:cNvSpPr>
            <a:spLocks noGrp="1"/>
          </p:cNvSpPr>
          <p:nvPr>
            <p:ph type="body" sz="quarter" idx="12" hasCustomPrompt="1"/>
          </p:nvPr>
        </p:nvSpPr>
        <p:spPr>
          <a:xfrm>
            <a:off x="425303" y="6377381"/>
            <a:ext cx="8160000" cy="358890"/>
          </a:xfrm>
        </p:spPr>
        <p:txBody>
          <a:bodyPr tIns="46800" bIns="46800">
            <a:normAutofit/>
          </a:bodyPr>
          <a:lstStyle>
            <a:lvl1pPr marL="0" indent="0">
              <a:lnSpc>
                <a:spcPct val="100000"/>
              </a:lnSpc>
              <a:buFontTx/>
              <a:buNone/>
              <a:defRPr sz="1200" b="0">
                <a:solidFill>
                  <a:srgbClr val="EC660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Chapter Title</a:t>
            </a:r>
          </a:p>
        </p:txBody>
      </p:sp>
    </p:spTree>
    <p:extLst>
      <p:ext uri="{BB962C8B-B14F-4D97-AF65-F5344CB8AC3E}">
        <p14:creationId xmlns:p14="http://schemas.microsoft.com/office/powerpoint/2010/main" val="1456110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25303" y="1983971"/>
            <a:ext cx="10974411" cy="562168"/>
          </a:xfrm>
        </p:spPr>
        <p:txBody>
          <a:bodyPr>
            <a:normAutofit/>
          </a:bodyPr>
          <a:lstStyle>
            <a:lvl1pPr>
              <a:defRPr sz="40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Thank You</a:t>
            </a:r>
          </a:p>
        </p:txBody>
      </p:sp>
      <p:sp>
        <p:nvSpPr>
          <p:cNvPr id="5" name="Text Placeholder 9"/>
          <p:cNvSpPr>
            <a:spLocks noGrp="1"/>
          </p:cNvSpPr>
          <p:nvPr>
            <p:ph type="body" sz="quarter" idx="10" hasCustomPrompt="1"/>
          </p:nvPr>
        </p:nvSpPr>
        <p:spPr>
          <a:xfrm>
            <a:off x="425303" y="2708921"/>
            <a:ext cx="10974411" cy="601777"/>
          </a:xfrm>
        </p:spPr>
        <p:txBody>
          <a:bodyPr tIns="46800" bIns="46800">
            <a:normAutofit/>
          </a:bodyPr>
          <a:lstStyle>
            <a:lvl1pPr marL="0" indent="0">
              <a:lnSpc>
                <a:spcPct val="100000"/>
              </a:lnSpc>
              <a:buFontTx/>
              <a:buNone/>
              <a:defRPr sz="240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Questions?</a:t>
            </a:r>
          </a:p>
        </p:txBody>
      </p:sp>
      <p:pic>
        <p:nvPicPr>
          <p:cNvPr id="7" name="Picture 6">
            <a:extLst>
              <a:ext uri="{FF2B5EF4-FFF2-40B4-BE49-F238E27FC236}">
                <a16:creationId xmlns:a16="http://schemas.microsoft.com/office/drawing/2014/main" id="{74B74FB4-03CF-6949-BC86-2AFD3FED0F32}"/>
              </a:ext>
            </a:extLst>
          </p:cNvPr>
          <p:cNvPicPr>
            <a:picLocks noChangeAspect="1"/>
          </p:cNvPicPr>
          <p:nvPr userDrawn="1"/>
        </p:nvPicPr>
        <p:blipFill>
          <a:blip r:embed="rId2"/>
          <a:stretch>
            <a:fillRect/>
          </a:stretch>
        </p:blipFill>
        <p:spPr>
          <a:xfrm>
            <a:off x="11136559" y="0"/>
            <a:ext cx="353961" cy="6877066"/>
          </a:xfrm>
          <a:prstGeom prst="rect">
            <a:avLst/>
          </a:prstGeom>
        </p:spPr>
      </p:pic>
    </p:spTree>
    <p:extLst>
      <p:ext uri="{BB962C8B-B14F-4D97-AF65-F5344CB8AC3E}">
        <p14:creationId xmlns:p14="http://schemas.microsoft.com/office/powerpoint/2010/main" val="8078916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 Details">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5DA5F568-36F9-974B-901E-4C07C37213C5}"/>
              </a:ext>
            </a:extLst>
          </p:cNvPr>
          <p:cNvSpPr>
            <a:spLocks noGrp="1"/>
          </p:cNvSpPr>
          <p:nvPr>
            <p:ph type="pic" sz="quarter" idx="10" hasCustomPrompt="1"/>
          </p:nvPr>
        </p:nvSpPr>
        <p:spPr>
          <a:xfrm>
            <a:off x="2135560" y="1844824"/>
            <a:ext cx="2433584" cy="3128894"/>
          </a:xfrm>
        </p:spPr>
        <p:txBody>
          <a:bodyPr>
            <a:normAutofit/>
          </a:bodyPr>
          <a:lstStyle>
            <a:lvl1pPr marL="0" indent="0">
              <a:spcBef>
                <a:spcPts val="0"/>
              </a:spcBef>
              <a:buFontTx/>
              <a:buNone/>
              <a:defRPr sz="1800" b="0" baseline="0">
                <a:solidFill>
                  <a:srgbClr val="3D4348"/>
                </a:solidFill>
                <a:latin typeface="Arial" panose="020B0604020202020204" pitchFamily="34" charset="0"/>
                <a:cs typeface="Arial" panose="020B0604020202020204" pitchFamily="34" charset="0"/>
              </a:defRPr>
            </a:lvl1pPr>
          </a:lstStyle>
          <a:p>
            <a:r>
              <a:rPr lang="en-US" dirty="0"/>
              <a:t>Insert your profile image here.</a:t>
            </a:r>
          </a:p>
        </p:txBody>
      </p:sp>
      <p:sp>
        <p:nvSpPr>
          <p:cNvPr id="8" name="Text Placeholder 9">
            <a:extLst>
              <a:ext uri="{FF2B5EF4-FFF2-40B4-BE49-F238E27FC236}">
                <a16:creationId xmlns:a16="http://schemas.microsoft.com/office/drawing/2014/main" id="{0243ACD9-BC77-BA49-8C16-2B12EC386A06}"/>
              </a:ext>
            </a:extLst>
          </p:cNvPr>
          <p:cNvSpPr>
            <a:spLocks noGrp="1"/>
          </p:cNvSpPr>
          <p:nvPr>
            <p:ph type="body" sz="quarter" idx="11" hasCustomPrompt="1"/>
          </p:nvPr>
        </p:nvSpPr>
        <p:spPr>
          <a:xfrm>
            <a:off x="4853572" y="3429000"/>
            <a:ext cx="4126352" cy="601777"/>
          </a:xfrm>
        </p:spPr>
        <p:txBody>
          <a:bodyPr tIns="46800" bIns="46800">
            <a:noAutofit/>
          </a:bodyPr>
          <a:lstStyle>
            <a:lvl1pPr marL="0" indent="0">
              <a:lnSpc>
                <a:spcPct val="100000"/>
              </a:lnSpc>
              <a:buFontTx/>
              <a:buNone/>
              <a:defRPr sz="2400" b="1"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Your Name</a:t>
            </a:r>
          </a:p>
        </p:txBody>
      </p:sp>
      <p:pic>
        <p:nvPicPr>
          <p:cNvPr id="11" name="Picture 10">
            <a:extLst>
              <a:ext uri="{FF2B5EF4-FFF2-40B4-BE49-F238E27FC236}">
                <a16:creationId xmlns:a16="http://schemas.microsoft.com/office/drawing/2014/main" id="{51002162-0D28-CC46-9F5C-9E1F997F1916}"/>
              </a:ext>
            </a:extLst>
          </p:cNvPr>
          <p:cNvPicPr>
            <a:picLocks noChangeAspect="1"/>
          </p:cNvPicPr>
          <p:nvPr userDrawn="1"/>
        </p:nvPicPr>
        <p:blipFill>
          <a:blip r:embed="rId2"/>
          <a:stretch>
            <a:fillRect/>
          </a:stretch>
        </p:blipFill>
        <p:spPr>
          <a:xfrm>
            <a:off x="11136560" y="0"/>
            <a:ext cx="353961" cy="6877066"/>
          </a:xfrm>
          <a:prstGeom prst="rect">
            <a:avLst/>
          </a:prstGeom>
        </p:spPr>
      </p:pic>
    </p:spTree>
    <p:extLst>
      <p:ext uri="{BB962C8B-B14F-4D97-AF65-F5344CB8AC3E}">
        <p14:creationId xmlns:p14="http://schemas.microsoft.com/office/powerpoint/2010/main" val="13523654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5434B3-5833-6345-B4E0-9FA1537C1347}"/>
              </a:ext>
            </a:extLst>
          </p:cNvPr>
          <p:cNvSpPr>
            <a:spLocks noGrp="1"/>
          </p:cNvSpPr>
          <p:nvPr>
            <p:ph type="sldNum" sz="quarter" idx="10"/>
          </p:nvPr>
        </p:nvSpPr>
        <p:spPr/>
        <p:txBody>
          <a:bodyPr/>
          <a:lstStyle/>
          <a:p>
            <a:fld id="{F5E45846-3850-0E4C-9169-F363897848C0}" type="slidenum">
              <a:rPr lang="en-US" smtClean="0"/>
              <a:pPr/>
              <a:t>‹#›</a:t>
            </a:fld>
            <a:endParaRPr lang="en-US" dirty="0"/>
          </a:p>
        </p:txBody>
      </p:sp>
      <p:sp>
        <p:nvSpPr>
          <p:cNvPr id="5" name="Title 1">
            <a:extLst>
              <a:ext uri="{FF2B5EF4-FFF2-40B4-BE49-F238E27FC236}">
                <a16:creationId xmlns:a16="http://schemas.microsoft.com/office/drawing/2014/main" id="{C4F48082-D6C9-F340-844F-A1C27032A261}"/>
              </a:ext>
            </a:extLst>
          </p:cNvPr>
          <p:cNvSpPr>
            <a:spLocks noGrp="1"/>
          </p:cNvSpPr>
          <p:nvPr>
            <p:ph type="title" hasCustomPrompt="1"/>
          </p:nvPr>
        </p:nvSpPr>
        <p:spPr>
          <a:xfrm>
            <a:off x="318977" y="2918275"/>
            <a:ext cx="8230808" cy="511062"/>
          </a:xfrm>
        </p:spPr>
        <p:txBody>
          <a:bodyPr>
            <a:normAutofit/>
          </a:bodyPr>
          <a:lstStyle>
            <a:lvl1pPr>
              <a:defRPr sz="4000" b="0" baseline="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r>
              <a:rPr lang="en-US" dirty="0"/>
              <a:t>Thank You</a:t>
            </a:r>
          </a:p>
        </p:txBody>
      </p:sp>
      <p:sp>
        <p:nvSpPr>
          <p:cNvPr id="6" name="Text Placeholder 9">
            <a:extLst>
              <a:ext uri="{FF2B5EF4-FFF2-40B4-BE49-F238E27FC236}">
                <a16:creationId xmlns:a16="http://schemas.microsoft.com/office/drawing/2014/main" id="{76D2D5E4-3874-2D43-9386-B81564B33394}"/>
              </a:ext>
            </a:extLst>
          </p:cNvPr>
          <p:cNvSpPr>
            <a:spLocks noGrp="1"/>
          </p:cNvSpPr>
          <p:nvPr>
            <p:ph type="body" sz="quarter" idx="11" hasCustomPrompt="1"/>
          </p:nvPr>
        </p:nvSpPr>
        <p:spPr>
          <a:xfrm>
            <a:off x="318977" y="3645024"/>
            <a:ext cx="8230808" cy="547070"/>
          </a:xfrm>
        </p:spPr>
        <p:txBody>
          <a:bodyPr tIns="46800" bIns="46800">
            <a:normAutofit/>
          </a:bodyPr>
          <a:lstStyle>
            <a:lvl1pPr marL="0" indent="0">
              <a:lnSpc>
                <a:spcPct val="100000"/>
              </a:lnSpc>
              <a:buFontTx/>
              <a:buNone/>
              <a:defRPr sz="2400">
                <a:solidFill>
                  <a:srgbClr val="3D4348"/>
                </a:solidFill>
                <a:latin typeface="Arial" panose="020B0604020202020204" pitchFamily="34" charset="0"/>
                <a:ea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Questions?</a:t>
            </a:r>
          </a:p>
        </p:txBody>
      </p:sp>
      <p:pic>
        <p:nvPicPr>
          <p:cNvPr id="7" name="Picture 6">
            <a:extLst>
              <a:ext uri="{FF2B5EF4-FFF2-40B4-BE49-F238E27FC236}">
                <a16:creationId xmlns:a16="http://schemas.microsoft.com/office/drawing/2014/main" id="{FCBB9649-1FDA-2F47-89CE-9CE0B3363279}"/>
              </a:ext>
            </a:extLst>
          </p:cNvPr>
          <p:cNvPicPr>
            <a:picLocks noChangeAspect="1"/>
          </p:cNvPicPr>
          <p:nvPr userDrawn="1"/>
        </p:nvPicPr>
        <p:blipFill>
          <a:blip r:embed="rId2"/>
          <a:stretch>
            <a:fillRect/>
          </a:stretch>
        </p:blipFill>
        <p:spPr>
          <a:xfrm>
            <a:off x="467544" y="404664"/>
            <a:ext cx="1891767" cy="609898"/>
          </a:xfrm>
          <a:prstGeom prst="rect">
            <a:avLst/>
          </a:prstGeom>
        </p:spPr>
      </p:pic>
      <p:pic>
        <p:nvPicPr>
          <p:cNvPr id="8" name="Picture 7">
            <a:extLst>
              <a:ext uri="{FF2B5EF4-FFF2-40B4-BE49-F238E27FC236}">
                <a16:creationId xmlns:a16="http://schemas.microsoft.com/office/drawing/2014/main" id="{9C51DD33-5532-CF4E-B495-07999145AB4D}"/>
              </a:ext>
            </a:extLst>
          </p:cNvPr>
          <p:cNvPicPr>
            <a:picLocks noChangeAspect="1"/>
          </p:cNvPicPr>
          <p:nvPr userDrawn="1"/>
        </p:nvPicPr>
        <p:blipFill>
          <a:blip r:embed="rId3"/>
          <a:stretch>
            <a:fillRect/>
          </a:stretch>
        </p:blipFill>
        <p:spPr>
          <a:xfrm>
            <a:off x="11136560" y="0"/>
            <a:ext cx="353961" cy="6885384"/>
          </a:xfrm>
          <a:prstGeom prst="rect">
            <a:avLst/>
          </a:prstGeom>
        </p:spPr>
      </p:pic>
    </p:spTree>
    <p:extLst>
      <p:ext uri="{BB962C8B-B14F-4D97-AF65-F5344CB8AC3E}">
        <p14:creationId xmlns:p14="http://schemas.microsoft.com/office/powerpoint/2010/main" val="1982515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F8947B-A51C-284E-84D5-C04F49680C2D}"/>
              </a:ext>
            </a:extLst>
          </p:cNvPr>
          <p:cNvSpPr>
            <a:spLocks noGrp="1"/>
          </p:cNvSpPr>
          <p:nvPr>
            <p:ph type="sldNum" sz="quarter" idx="10"/>
          </p:nvPr>
        </p:nvSpPr>
        <p:spPr/>
        <p:txBody>
          <a:bodyPr/>
          <a:lstStyle/>
          <a:p>
            <a:fld id="{F5E45846-3850-0E4C-9169-F363897848C0}" type="slidenum">
              <a:rPr lang="en-US" smtClean="0"/>
              <a:pPr/>
              <a:t>‹#›</a:t>
            </a:fld>
            <a:endParaRPr lang="en-US" dirty="0"/>
          </a:p>
        </p:txBody>
      </p:sp>
    </p:spTree>
    <p:extLst>
      <p:ext uri="{BB962C8B-B14F-4D97-AF65-F5344CB8AC3E}">
        <p14:creationId xmlns:p14="http://schemas.microsoft.com/office/powerpoint/2010/main" val="1857619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472597" y="6453336"/>
            <a:ext cx="571200" cy="291600"/>
          </a:xfrm>
          <a:prstGeom prst="rect">
            <a:avLst/>
          </a:prstGeom>
        </p:spPr>
        <p:txBody>
          <a:bodyPr vert="horz" lIns="91440" tIns="45720" rIns="91440" bIns="45720" rtlCol="0" anchor="ctr"/>
          <a:lstStyle>
            <a:lvl1pPr algn="r">
              <a:defRPr sz="1000">
                <a:solidFill>
                  <a:srgbClr val="576F78"/>
                </a:solidFill>
                <a:latin typeface="Arial" panose="020B0604020202020204" pitchFamily="34" charset="0"/>
                <a:cs typeface="Arial" panose="020B0604020202020204" pitchFamily="34" charset="0"/>
              </a:defRPr>
            </a:lvl1pPr>
          </a:lstStyle>
          <a:p>
            <a:fld id="{F5E45846-3850-0E4C-9169-F363897848C0}" type="slidenum">
              <a:rPr lang="en-US" smtClean="0"/>
              <a:pPr/>
              <a:t>‹#›</a:t>
            </a:fld>
            <a:endParaRPr lang="en-US" dirty="0"/>
          </a:p>
        </p:txBody>
      </p:sp>
    </p:spTree>
    <p:extLst>
      <p:ext uri="{BB962C8B-B14F-4D97-AF65-F5344CB8AC3E}">
        <p14:creationId xmlns:p14="http://schemas.microsoft.com/office/powerpoint/2010/main" val="740877126"/>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723" r:id="rId3"/>
    <p:sldLayoutId id="2147483722" r:id="rId4"/>
    <p:sldLayoutId id="2147483701" r:id="rId5"/>
    <p:sldLayoutId id="2147483676" r:id="rId6"/>
    <p:sldLayoutId id="2147483679" r:id="rId7"/>
    <p:sldLayoutId id="2147483720" r:id="rId8"/>
    <p:sldLayoutId id="2147483703" r:id="rId9"/>
    <p:sldLayoutId id="2147483719" r:id="rId10"/>
    <p:sldLayoutId id="2147483716" r:id="rId11"/>
    <p:sldLayoutId id="2147483698" r:id="rId12"/>
    <p:sldLayoutId id="2147483717" r:id="rId13"/>
    <p:sldLayoutId id="2147483718" r:id="rId14"/>
    <p:sldLayoutId id="2147483677" r:id="rId15"/>
    <p:sldLayoutId id="2147483678" r:id="rId16"/>
    <p:sldLayoutId id="2147483680" r:id="rId17"/>
    <p:sldLayoutId id="2147483700" r:id="rId18"/>
    <p:sldLayoutId id="2147483699" r:id="rId19"/>
    <p:sldLayoutId id="2147483721" r:id="rId20"/>
  </p:sldLayoutIdLst>
  <p:hf hdr="0" dt="0"/>
  <p:txStyles>
    <p:titleStyle>
      <a:lvl1pPr algn="l" defTabSz="914400" rtl="0" eaLnBrk="1" latinLnBrk="0" hangingPunct="1">
        <a:lnSpc>
          <a:spcPct val="100000"/>
        </a:lnSpc>
        <a:spcBef>
          <a:spcPct val="0"/>
        </a:spcBef>
        <a:buNone/>
        <a:defRPr sz="4400" b="1" kern="1200">
          <a:solidFill>
            <a:srgbClr val="002332"/>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a:buChar char="•"/>
        <a:defRPr sz="2800" kern="1200">
          <a:solidFill>
            <a:srgbClr val="002332"/>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Sebastian.Lesniewski@bil.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hyperlink" Target="https://doi.org/10.3390/businesses2040026"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hyperlink" Target="https://doi.org/10.3390/businesses2040026"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5.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jpg"/></Relationships>
</file>

<file path=ppt/slides/_rels/slide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8" Type="http://schemas.openxmlformats.org/officeDocument/2006/relationships/hyperlink" Target="https://ramblersm.medium.com/the-significance-of-perplexity-in-evaluating-llms-and-generative-ai-62e290e791bc" TargetMode="External"/><Relationship Id="rId3" Type="http://schemas.openxmlformats.org/officeDocument/2006/relationships/hyperlink" Target="https://doi.org/10.1016/j.iree.2025.100321" TargetMode="External"/><Relationship Id="rId7" Type="http://schemas.openxmlformats.org/officeDocument/2006/relationships/hyperlink" Target="https://doi.org/10.1152/advan.00235.2024" TargetMode="External"/><Relationship Id="rId2" Type="http://schemas.openxmlformats.org/officeDocument/2006/relationships/hyperlink" Target="https://doi.org/10.4324/9781003459026" TargetMode="External"/><Relationship Id="rId1" Type="http://schemas.openxmlformats.org/officeDocument/2006/relationships/slideLayout" Target="../slideLayouts/slideLayout5.xml"/><Relationship Id="rId6" Type="http://schemas.openxmlformats.org/officeDocument/2006/relationships/hyperlink" Target="https://doi.org/10.51698/aloma.2024.42.2.31-43" TargetMode="External"/><Relationship Id="rId11" Type="http://schemas.openxmlformats.org/officeDocument/2006/relationships/hyperlink" Target="https://www.unesco.org/en/articles/unesco-survey-less-10-schools-and-universities-have-formal-guidance-ai" TargetMode="External"/><Relationship Id="rId5" Type="http://schemas.openxmlformats.org/officeDocument/2006/relationships/hyperlink" Target="https://doi.org/10.1080/0361526X.2024.2433256" TargetMode="External"/><Relationship Id="rId10" Type="http://schemas.openxmlformats.org/officeDocument/2006/relationships/hyperlink" Target="https://news.harvard.edu/gazette/story/2026/02/preserving-learning-in-the-age-of-ai-shortcuts/" TargetMode="External"/><Relationship Id="rId4" Type="http://schemas.openxmlformats.org/officeDocument/2006/relationships/hyperlink" Target="https://doi.org/10.1016/j.caeai.2024.100209" TargetMode="External"/><Relationship Id="rId9" Type="http://schemas.openxmlformats.org/officeDocument/2006/relationships/hyperlink" Target="https://gptzero.me/news/perplexity-and-burstiness-what-is-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89A38-069D-497C-B487-48EFB60F5E10}"/>
              </a:ext>
            </a:extLst>
          </p:cNvPr>
          <p:cNvSpPr>
            <a:spLocks noGrp="1"/>
          </p:cNvSpPr>
          <p:nvPr>
            <p:ph type="title"/>
          </p:nvPr>
        </p:nvSpPr>
        <p:spPr>
          <a:xfrm>
            <a:off x="318977" y="1700808"/>
            <a:ext cx="7505215" cy="1335437"/>
          </a:xfrm>
        </p:spPr>
        <p:txBody>
          <a:bodyPr/>
          <a:lstStyle/>
          <a:p>
            <a:r>
              <a:rPr lang="en-US" sz="4200" dirty="0"/>
              <a:t>S</a:t>
            </a:r>
            <a:r>
              <a:rPr lang="en-GB" sz="4200" dirty="0"/>
              <a:t>pot an AI-generated paper when you see one</a:t>
            </a:r>
            <a:endParaRPr lang="en-GB" sz="4200" noProof="0" dirty="0"/>
          </a:p>
        </p:txBody>
      </p:sp>
      <p:sp>
        <p:nvSpPr>
          <p:cNvPr id="3" name="Text Placeholder 2">
            <a:extLst>
              <a:ext uri="{FF2B5EF4-FFF2-40B4-BE49-F238E27FC236}">
                <a16:creationId xmlns:a16="http://schemas.microsoft.com/office/drawing/2014/main" id="{BF9C6D88-D594-41A6-80ED-7FBEF91A2E02}"/>
              </a:ext>
            </a:extLst>
          </p:cNvPr>
          <p:cNvSpPr>
            <a:spLocks noGrp="1"/>
          </p:cNvSpPr>
          <p:nvPr>
            <p:ph type="body" sz="quarter" idx="11"/>
          </p:nvPr>
        </p:nvSpPr>
        <p:spPr>
          <a:xfrm>
            <a:off x="318975" y="5402209"/>
            <a:ext cx="8230809" cy="547071"/>
          </a:xfrm>
        </p:spPr>
        <p:txBody>
          <a:bodyPr/>
          <a:lstStyle/>
          <a:p>
            <a:r>
              <a:rPr lang="en-GB" noProof="0" dirty="0">
                <a:hlinkClick r:id="rId2"/>
              </a:rPr>
              <a:t>Sebastian.Lesniewski@bil.ac.uk</a:t>
            </a:r>
            <a:r>
              <a:rPr lang="en-GB" noProof="0" dirty="0"/>
              <a:t>  </a:t>
            </a:r>
          </a:p>
        </p:txBody>
      </p:sp>
      <p:sp>
        <p:nvSpPr>
          <p:cNvPr id="4" name="Text Placeholder 3">
            <a:extLst>
              <a:ext uri="{FF2B5EF4-FFF2-40B4-BE49-F238E27FC236}">
                <a16:creationId xmlns:a16="http://schemas.microsoft.com/office/drawing/2014/main" id="{B7801E3E-6C55-42C7-B0C1-64B323859A3D}"/>
              </a:ext>
            </a:extLst>
          </p:cNvPr>
          <p:cNvSpPr>
            <a:spLocks noGrp="1"/>
          </p:cNvSpPr>
          <p:nvPr>
            <p:ph type="body" sz="quarter" idx="12"/>
          </p:nvPr>
        </p:nvSpPr>
        <p:spPr>
          <a:xfrm>
            <a:off x="318976" y="3283494"/>
            <a:ext cx="8230809" cy="505546"/>
          </a:xfrm>
        </p:spPr>
        <p:txBody>
          <a:bodyPr/>
          <a:lstStyle/>
          <a:p>
            <a:r>
              <a:rPr lang="en-GB" noProof="0" dirty="0"/>
              <a:t>IATEFL </a:t>
            </a:r>
            <a:r>
              <a:rPr lang="en-GB" dirty="0"/>
              <a:t>Brighton</a:t>
            </a:r>
            <a:r>
              <a:rPr lang="en-GB" noProof="0" dirty="0"/>
              <a:t>, 24 April 2026</a:t>
            </a:r>
          </a:p>
        </p:txBody>
      </p:sp>
      <p:sp>
        <p:nvSpPr>
          <p:cNvPr id="5" name="Text Placeholder 3">
            <a:extLst>
              <a:ext uri="{FF2B5EF4-FFF2-40B4-BE49-F238E27FC236}">
                <a16:creationId xmlns:a16="http://schemas.microsoft.com/office/drawing/2014/main" id="{D4049740-1C8E-3458-396D-CF9F1EEFBE0A}"/>
              </a:ext>
            </a:extLst>
          </p:cNvPr>
          <p:cNvSpPr txBox="1">
            <a:spLocks/>
          </p:cNvSpPr>
          <p:nvPr/>
        </p:nvSpPr>
        <p:spPr>
          <a:xfrm>
            <a:off x="318976" y="6021288"/>
            <a:ext cx="4974064" cy="547070"/>
          </a:xfrm>
          <a:prstGeom prst="rect">
            <a:avLst/>
          </a:prstGeom>
        </p:spPr>
        <p:txBody>
          <a:bodyPr vert="horz" lIns="91440" tIns="46800" rIns="91440" bIns="46800" rtlCol="0">
            <a:normAutofit/>
          </a:bodyPr>
          <a:lstStyle>
            <a:lvl1pPr marL="0" indent="0" algn="l" defTabSz="914400" rtl="0" eaLnBrk="1" latinLnBrk="0" hangingPunct="1">
              <a:lnSpc>
                <a:spcPct val="100000"/>
              </a:lnSpc>
              <a:spcBef>
                <a:spcPts val="1000"/>
              </a:spcBef>
              <a:buFontTx/>
              <a:buNone/>
              <a:defRPr sz="2400" kern="1200">
                <a:solidFill>
                  <a:srgbClr val="3D434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noProof="0" dirty="0"/>
              <a:t>SebastianLesniewski.com</a:t>
            </a:r>
          </a:p>
        </p:txBody>
      </p:sp>
      <p:sp>
        <p:nvSpPr>
          <p:cNvPr id="16" name="Text Placeholder 3">
            <a:extLst>
              <a:ext uri="{FF2B5EF4-FFF2-40B4-BE49-F238E27FC236}">
                <a16:creationId xmlns:a16="http://schemas.microsoft.com/office/drawing/2014/main" id="{3E1C7E01-B24C-7E11-024D-BDC29CA7E73C}"/>
              </a:ext>
            </a:extLst>
          </p:cNvPr>
          <p:cNvSpPr txBox="1">
            <a:spLocks/>
          </p:cNvSpPr>
          <p:nvPr/>
        </p:nvSpPr>
        <p:spPr>
          <a:xfrm>
            <a:off x="9192344" y="620688"/>
            <a:ext cx="1952045" cy="505546"/>
          </a:xfrm>
          <a:prstGeom prst="rect">
            <a:avLst/>
          </a:prstGeom>
        </p:spPr>
        <p:txBody>
          <a:bodyPr vert="horz" lIns="91440" tIns="46800" rIns="91440" bIns="46800" rtlCol="0">
            <a:noAutofit/>
          </a:bodyPr>
          <a:lstStyle>
            <a:lvl1pPr marL="0" indent="0" algn="l" defTabSz="914400" rtl="0" eaLnBrk="1" latinLnBrk="0" hangingPunct="1">
              <a:lnSpc>
                <a:spcPct val="100000"/>
              </a:lnSpc>
              <a:spcBef>
                <a:spcPts val="0"/>
              </a:spcBef>
              <a:buFontTx/>
              <a:buNone/>
              <a:defRPr sz="2400" b="0" kern="1200" baseline="0">
                <a:solidFill>
                  <a:srgbClr val="3D434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200" dirty="0">
                <a:solidFill>
                  <a:srgbClr val="140F4F"/>
                </a:solidFill>
                <a:latin typeface="Candara" panose="020E0502030303020204" pitchFamily="34" charset="0"/>
              </a:rPr>
              <a:t>Download slides</a:t>
            </a:r>
            <a:endParaRPr lang="en-GB" sz="3200" dirty="0">
              <a:solidFill>
                <a:srgbClr val="140F4F"/>
              </a:solidFill>
              <a:latin typeface="Candara" panose="020E0502030303020204" pitchFamily="34" charset="0"/>
            </a:endParaRPr>
          </a:p>
        </p:txBody>
      </p:sp>
      <p:pic>
        <p:nvPicPr>
          <p:cNvPr id="9" name="Picture 8">
            <a:extLst>
              <a:ext uri="{FF2B5EF4-FFF2-40B4-BE49-F238E27FC236}">
                <a16:creationId xmlns:a16="http://schemas.microsoft.com/office/drawing/2014/main" id="{6B8EF8C1-A250-7801-4814-E316A0C0EA56}"/>
              </a:ext>
            </a:extLst>
          </p:cNvPr>
          <p:cNvPicPr>
            <a:picLocks noChangeAspect="1"/>
          </p:cNvPicPr>
          <p:nvPr/>
        </p:nvPicPr>
        <p:blipFill>
          <a:blip r:embed="rId3"/>
          <a:stretch>
            <a:fillRect/>
          </a:stretch>
        </p:blipFill>
        <p:spPr>
          <a:xfrm>
            <a:off x="5231904" y="2420888"/>
            <a:ext cx="4392488" cy="4392488"/>
          </a:xfrm>
          <a:prstGeom prst="rect">
            <a:avLst/>
          </a:prstGeom>
        </p:spPr>
      </p:pic>
      <p:cxnSp>
        <p:nvCxnSpPr>
          <p:cNvPr id="10" name="Connector: Curved 9">
            <a:extLst>
              <a:ext uri="{FF2B5EF4-FFF2-40B4-BE49-F238E27FC236}">
                <a16:creationId xmlns:a16="http://schemas.microsoft.com/office/drawing/2014/main" id="{2593CD78-8E5A-019E-A313-638E86E7D26E}"/>
              </a:ext>
            </a:extLst>
          </p:cNvPr>
          <p:cNvCxnSpPr>
            <a:cxnSpLocks/>
          </p:cNvCxnSpPr>
          <p:nvPr/>
        </p:nvCxnSpPr>
        <p:spPr>
          <a:xfrm rot="5400000">
            <a:off x="8294916" y="2828224"/>
            <a:ext cx="3132076" cy="761156"/>
          </a:xfrm>
          <a:prstGeom prst="curvedConnector2">
            <a:avLst/>
          </a:prstGeom>
          <a:ln w="88900">
            <a:solidFill>
              <a:srgbClr val="C30DB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997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BCF3-6807-3429-AF53-0A000A083C60}"/>
              </a:ext>
            </a:extLst>
          </p:cNvPr>
          <p:cNvSpPr>
            <a:spLocks noGrp="1"/>
          </p:cNvSpPr>
          <p:nvPr>
            <p:ph type="title"/>
          </p:nvPr>
        </p:nvSpPr>
        <p:spPr>
          <a:xfrm>
            <a:off x="425303" y="255949"/>
            <a:ext cx="10974411" cy="562168"/>
          </a:xfrm>
        </p:spPr>
        <p:txBody>
          <a:bodyPr/>
          <a:lstStyle/>
          <a:p>
            <a:r>
              <a:rPr lang="en-GB" noProof="0" dirty="0"/>
              <a:t>Where I’m coming from</a:t>
            </a:r>
          </a:p>
        </p:txBody>
      </p:sp>
      <p:sp>
        <p:nvSpPr>
          <p:cNvPr id="3" name="Rectangle 4">
            <a:extLst>
              <a:ext uri="{FF2B5EF4-FFF2-40B4-BE49-F238E27FC236}">
                <a16:creationId xmlns:a16="http://schemas.microsoft.com/office/drawing/2014/main" id="{1070C1AC-3D6D-2145-C8D4-9C1DC5F1CA19}"/>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Language</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/EAP</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teacher since 2002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2FA407AE-04B6-7A2E-14C2-4F6EA470443B}"/>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Pre-sessional courses, Foundation Year programmes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FADFAB1C-BF70-9419-811F-8B9D7389898D}"/>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Senior Lecturer and Academic Lead for Research since 2021</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A4D0765-B3EC-4B20-ECC9-24190BAB4160}"/>
              </a:ext>
            </a:extLst>
          </p:cNvPr>
          <p:cNvSpPr>
            <a:spLocks noChangeArrowheads="1"/>
          </p:cNvSpPr>
          <p:nvPr/>
        </p:nvSpPr>
        <p:spPr bwMode="auto">
          <a:xfrm>
            <a:off x="428008" y="3288920"/>
            <a:ext cx="112154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Teaching research methods, supervising UG and PG dissertations</a:t>
            </a:r>
            <a:endParaRPr lang="en-GB" noProof="0" dirty="0">
              <a:solidFill>
                <a:srgbClr val="576F78"/>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0F4CA23-DD2F-AEAA-85B7-F5EF174AE86D}"/>
              </a:ext>
            </a:extLst>
          </p:cNvPr>
          <p:cNvSpPr>
            <a:spLocks noChangeArrowheads="1"/>
          </p:cNvSpPr>
          <p:nvPr/>
        </p:nvSpPr>
        <p:spPr bwMode="auto">
          <a:xfrm>
            <a:off x="428009" y="3995565"/>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Coming to IATEFL conferences since 2012</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53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
                                        </p:tgtEl>
                                        <p:attrNameLst>
                                          <p:attrName>style.visibility</p:attrName>
                                        </p:attrNameLst>
                                      </p:cBhvr>
                                      <p:to>
                                        <p:strVal val="visible"/>
                                      </p:to>
                                    </p:set>
                                    <p:anim calcmode="discrete" valueType="clr">
                                      <p:cBhvr override="childStyle">
                                        <p:cTn id="14"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gtEl>
                                        <p:attrNameLst>
                                          <p:attrName>fillcolor</p:attrName>
                                        </p:attrNameLst>
                                      </p:cBhvr>
                                      <p:tavLst>
                                        <p:tav tm="0">
                                          <p:val>
                                            <p:clrVal>
                                              <a:schemeClr val="accent2"/>
                                            </p:clrVal>
                                          </p:val>
                                        </p:tav>
                                        <p:tav tm="50000">
                                          <p:val>
                                            <p:clrVal>
                                              <a:schemeClr val="hlink"/>
                                            </p:clrVal>
                                          </p:val>
                                        </p:tav>
                                      </p:tavLst>
                                    </p:anim>
                                    <p:set>
                                      <p:cBhvr>
                                        <p:cTn id="16" dur="80"/>
                                        <p:tgtEl>
                                          <p:spTgt spid="6"/>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9"/>
                                        </p:tgtEl>
                                        <p:attrNameLst>
                                          <p:attrName>style.visibility</p:attrName>
                                        </p:attrNameLst>
                                      </p:cBhvr>
                                      <p:to>
                                        <p:strVal val="visible"/>
                                      </p:to>
                                    </p:set>
                                    <p:anim calcmode="discrete" valueType="clr">
                                      <p:cBhvr override="childStyle">
                                        <p:cTn id="21"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
                                        </p:tgtEl>
                                        <p:attrNameLst>
                                          <p:attrName>fillcolor</p:attrName>
                                        </p:attrNameLst>
                                      </p:cBhvr>
                                      <p:tavLst>
                                        <p:tav tm="0">
                                          <p:val>
                                            <p:clrVal>
                                              <a:schemeClr val="accent2"/>
                                            </p:clrVal>
                                          </p:val>
                                        </p:tav>
                                        <p:tav tm="50000">
                                          <p:val>
                                            <p:clrVal>
                                              <a:schemeClr val="hlink"/>
                                            </p:clrVal>
                                          </p:val>
                                        </p:tav>
                                      </p:tavLst>
                                    </p:anim>
                                    <p:set>
                                      <p:cBhvr>
                                        <p:cTn id="23" dur="80"/>
                                        <p:tgtEl>
                                          <p:spTgt spid="9"/>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5"/>
                                        </p:tgtEl>
                                        <p:attrNameLst>
                                          <p:attrName>style.visibility</p:attrName>
                                        </p:attrNameLst>
                                      </p:cBhvr>
                                      <p:to>
                                        <p:strVal val="visible"/>
                                      </p:to>
                                    </p:set>
                                    <p:anim calcmode="discrete" valueType="clr">
                                      <p:cBhvr override="childStyle">
                                        <p:cTn id="28"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gtEl>
                                        <p:attrNameLst>
                                          <p:attrName>fillcolor</p:attrName>
                                        </p:attrNameLst>
                                      </p:cBhvr>
                                      <p:tavLst>
                                        <p:tav tm="0">
                                          <p:val>
                                            <p:clrVal>
                                              <a:schemeClr val="accent2"/>
                                            </p:clrVal>
                                          </p:val>
                                        </p:tav>
                                        <p:tav tm="50000">
                                          <p:val>
                                            <p:clrVal>
                                              <a:schemeClr val="hlink"/>
                                            </p:clrVal>
                                          </p:val>
                                        </p:tav>
                                      </p:tavLst>
                                    </p:anim>
                                    <p:set>
                                      <p:cBhvr>
                                        <p:cTn id="30" dur="80"/>
                                        <p:tgtEl>
                                          <p:spTgt spid="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7"/>
                                        </p:tgtEl>
                                        <p:attrNameLst>
                                          <p:attrName>style.visibility</p:attrName>
                                        </p:attrNameLst>
                                      </p:cBhvr>
                                      <p:to>
                                        <p:strVal val="visible"/>
                                      </p:to>
                                    </p:set>
                                    <p:anim calcmode="discrete" valueType="clr">
                                      <p:cBhvr override="childStyle">
                                        <p:cTn id="35"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
                                        </p:tgtEl>
                                        <p:attrNameLst>
                                          <p:attrName>fillcolor</p:attrName>
                                        </p:attrNameLst>
                                      </p:cBhvr>
                                      <p:tavLst>
                                        <p:tav tm="0">
                                          <p:val>
                                            <p:clrVal>
                                              <a:schemeClr val="accent2"/>
                                            </p:clrVal>
                                          </p:val>
                                        </p:tav>
                                        <p:tav tm="50000">
                                          <p:val>
                                            <p:clrVal>
                                              <a:schemeClr val="hlink"/>
                                            </p:clrVal>
                                          </p:val>
                                        </p:tav>
                                      </p:tavLst>
                                    </p:anim>
                                    <p:set>
                                      <p:cBhvr>
                                        <p:cTn id="37"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A34CA-92F0-F9A8-5455-CE2497EB912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2A53A61-AB3C-6AE7-D245-BB9DFFF2FFA1}"/>
              </a:ext>
            </a:extLst>
          </p:cNvPr>
          <p:cNvSpPr>
            <a:spLocks noChangeArrowheads="1"/>
          </p:cNvSpPr>
          <p:nvPr/>
        </p:nvSpPr>
        <p:spPr bwMode="auto">
          <a:xfrm>
            <a:off x="5087888" y="116632"/>
            <a:ext cx="698477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AI is the simulation of human intelligence in machines . . . AI involves the development of algorithms and models that enable computers to learn from data and make predictions or decisions based on said data</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1)</a:t>
            </a:r>
          </a:p>
        </p:txBody>
      </p:sp>
      <p:sp>
        <p:nvSpPr>
          <p:cNvPr id="12" name="Rectangle 11">
            <a:extLst>
              <a:ext uri="{FF2B5EF4-FFF2-40B4-BE49-F238E27FC236}">
                <a16:creationId xmlns:a16="http://schemas.microsoft.com/office/drawing/2014/main" id="{17AE0E07-E038-74AF-F567-33E8A4C1D959}"/>
              </a:ext>
            </a:extLst>
          </p:cNvPr>
          <p:cNvSpPr>
            <a:spLocks noChangeArrowheads="1"/>
          </p:cNvSpPr>
          <p:nvPr/>
        </p:nvSpPr>
        <p:spPr bwMode="auto">
          <a:xfrm>
            <a:off x="5087888" y="2960367"/>
            <a:ext cx="698477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Generative AI</a:t>
            </a:r>
            <a:endParaRPr lang="en-US" dirty="0">
              <a:solidFill>
                <a:srgbClr val="576F78"/>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7BC39632-22BD-EC72-A2B4-AD692C667262}"/>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00178543-B50D-0A12-19AF-68046C46C005}"/>
              </a:ext>
            </a:extLst>
          </p:cNvPr>
          <p:cNvSpPr>
            <a:spLocks noChangeArrowheads="1"/>
          </p:cNvSpPr>
          <p:nvPr/>
        </p:nvSpPr>
        <p:spPr bwMode="auto">
          <a:xfrm>
            <a:off x="5087888" y="5373216"/>
            <a:ext cx="69127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LLM</a:t>
            </a:r>
            <a:endParaRPr lang="en-US"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48C532AF-9ED0-E34A-A663-F570F2F6DC25}"/>
              </a:ext>
            </a:extLst>
          </p:cNvPr>
          <p:cNvSpPr>
            <a:spLocks noChangeArrowheads="1"/>
          </p:cNvSpPr>
          <p:nvPr/>
        </p:nvSpPr>
        <p:spPr bwMode="auto">
          <a:xfrm>
            <a:off x="5087888" y="2960367"/>
            <a:ext cx="6984776"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 . involves . . . creating   new data that resembles the data it was trained on, based on the patterns and relationships learned from existing data</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pp. 9-10)</a:t>
            </a:r>
          </a:p>
        </p:txBody>
      </p:sp>
      <p:sp>
        <p:nvSpPr>
          <p:cNvPr id="5" name="Rectangle 4">
            <a:extLst>
              <a:ext uri="{FF2B5EF4-FFF2-40B4-BE49-F238E27FC236}">
                <a16:creationId xmlns:a16="http://schemas.microsoft.com/office/drawing/2014/main" id="{2D424433-423B-9BE2-4C1F-6194A3276B01}"/>
              </a:ext>
            </a:extLst>
          </p:cNvPr>
          <p:cNvSpPr>
            <a:spLocks noChangeArrowheads="1"/>
          </p:cNvSpPr>
          <p:nvPr/>
        </p:nvSpPr>
        <p:spPr bwMode="auto">
          <a:xfrm>
            <a:off x="5123892" y="5373215"/>
            <a:ext cx="691276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 a tool that predicts the next words</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250)</a:t>
            </a:r>
          </a:p>
        </p:txBody>
      </p:sp>
    </p:spTree>
    <p:extLst>
      <p:ext uri="{BB962C8B-B14F-4D97-AF65-F5344CB8AC3E}">
        <p14:creationId xmlns:p14="http://schemas.microsoft.com/office/powerpoint/2010/main" val="190265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2"/>
                                        </p:tgtEl>
                                        <p:attrNameLst>
                                          <p:attrName>style.visibility</p:attrName>
                                        </p:attrNameLst>
                                      </p:cBhvr>
                                      <p:to>
                                        <p:strVal val="visible"/>
                                      </p:to>
                                    </p:set>
                                    <p:anim calcmode="discrete" valueType="clr">
                                      <p:cBhvr override="childStyle">
                                        <p:cTn id="1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2"/>
                                        </p:tgtEl>
                                        <p:attrNameLst>
                                          <p:attrName>fillcolor</p:attrName>
                                        </p:attrNameLst>
                                      </p:cBhvr>
                                      <p:tavLst>
                                        <p:tav tm="0">
                                          <p:val>
                                            <p:clrVal>
                                              <a:schemeClr val="accent2"/>
                                            </p:clrVal>
                                          </p:val>
                                        </p:tav>
                                        <p:tav tm="50000">
                                          <p:val>
                                            <p:clrVal>
                                              <a:schemeClr val="hlink"/>
                                            </p:clrVal>
                                          </p:val>
                                        </p:tav>
                                      </p:tavLst>
                                    </p:anim>
                                    <p:set>
                                      <p:cBhvr>
                                        <p:cTn id="16" dur="80"/>
                                        <p:tgtEl>
                                          <p:spTgt spid="1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4"/>
                                        </p:tgtEl>
                                        <p:attrNameLst>
                                          <p:attrName>style.visibility</p:attrName>
                                        </p:attrNameLst>
                                      </p:cBhvr>
                                      <p:to>
                                        <p:strVal val="visible"/>
                                      </p:to>
                                    </p:set>
                                    <p:anim calcmode="discrete" valueType="clr">
                                      <p:cBhvr override="childStyle">
                                        <p:cTn id="21"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gtEl>
                                        <p:attrNameLst>
                                          <p:attrName>fillcolor</p:attrName>
                                        </p:attrNameLst>
                                      </p:cBhvr>
                                      <p:tavLst>
                                        <p:tav tm="0">
                                          <p:val>
                                            <p:clrVal>
                                              <a:schemeClr val="accent2"/>
                                            </p:clrVal>
                                          </p:val>
                                        </p:tav>
                                        <p:tav tm="50000">
                                          <p:val>
                                            <p:clrVal>
                                              <a:schemeClr val="hlink"/>
                                            </p:clrVal>
                                          </p:val>
                                        </p:tav>
                                      </p:tavLst>
                                    </p:anim>
                                    <p:set>
                                      <p:cBhvr>
                                        <p:cTn id="23" dur="80"/>
                                        <p:tgtEl>
                                          <p:spTgt spid="4"/>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3"/>
                                        </p:tgtEl>
                                        <p:attrNameLst>
                                          <p:attrName>style.visibility</p:attrName>
                                        </p:attrNameLst>
                                      </p:cBhvr>
                                      <p:to>
                                        <p:strVal val="visible"/>
                                      </p:to>
                                    </p:set>
                                    <p:anim calcmode="discrete" valueType="clr">
                                      <p:cBhvr override="childStyle">
                                        <p:cTn id="28"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gtEl>
                                        <p:attrNameLst>
                                          <p:attrName>fillcolor</p:attrName>
                                        </p:attrNameLst>
                                      </p:cBhvr>
                                      <p:tavLst>
                                        <p:tav tm="0">
                                          <p:val>
                                            <p:clrVal>
                                              <a:schemeClr val="accent2"/>
                                            </p:clrVal>
                                          </p:val>
                                        </p:tav>
                                        <p:tav tm="50000">
                                          <p:val>
                                            <p:clrVal>
                                              <a:schemeClr val="hlink"/>
                                            </p:clrVal>
                                          </p:val>
                                        </p:tav>
                                      </p:tavLst>
                                    </p:anim>
                                    <p:set>
                                      <p:cBhvr>
                                        <p:cTn id="30" dur="80"/>
                                        <p:tgtEl>
                                          <p:spTgt spid="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5"/>
                                        </p:tgtEl>
                                        <p:attrNameLst>
                                          <p:attrName>style.visibility</p:attrName>
                                        </p:attrNameLst>
                                      </p:cBhvr>
                                      <p:to>
                                        <p:strVal val="visible"/>
                                      </p:to>
                                    </p:set>
                                    <p:anim calcmode="discrete" valueType="clr">
                                      <p:cBhvr override="childStyle">
                                        <p:cTn id="35"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gtEl>
                                        <p:attrNameLst>
                                          <p:attrName>fillcolor</p:attrName>
                                        </p:attrNameLst>
                                      </p:cBhvr>
                                      <p:tavLst>
                                        <p:tav tm="0">
                                          <p:val>
                                            <p:clrVal>
                                              <a:schemeClr val="accent2"/>
                                            </p:clrVal>
                                          </p:val>
                                        </p:tav>
                                        <p:tav tm="50000">
                                          <p:val>
                                            <p:clrVal>
                                              <a:schemeClr val="hlink"/>
                                            </p:clrVal>
                                          </p:val>
                                        </p:tav>
                                      </p:tavLst>
                                    </p:anim>
                                    <p:set>
                                      <p:cBhvr>
                                        <p:cTn id="37" dur="80"/>
                                        <p:tgtEl>
                                          <p:spTgt spid="5"/>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95BF9-8E7C-5AC3-8E54-8A936CDD4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371ADD-0429-B720-A4B6-A158B96C91E7}"/>
              </a:ext>
            </a:extLst>
          </p:cNvPr>
          <p:cNvSpPr>
            <a:spLocks noGrp="1"/>
          </p:cNvSpPr>
          <p:nvPr>
            <p:ph type="title"/>
          </p:nvPr>
        </p:nvSpPr>
        <p:spPr>
          <a:xfrm>
            <a:off x="425303" y="255949"/>
            <a:ext cx="10974411" cy="562168"/>
          </a:xfrm>
        </p:spPr>
        <p:txBody>
          <a:bodyPr/>
          <a:lstStyle/>
          <a:p>
            <a:r>
              <a:rPr lang="en-GB" dirty="0"/>
              <a:t>Is this writing AI-generated?</a:t>
            </a:r>
            <a:endParaRPr lang="en-GB" noProof="0" dirty="0"/>
          </a:p>
        </p:txBody>
      </p:sp>
      <p:sp>
        <p:nvSpPr>
          <p:cNvPr id="3" name="Rectangle 4">
            <a:extLst>
              <a:ext uri="{FF2B5EF4-FFF2-40B4-BE49-F238E27FC236}">
                <a16:creationId xmlns:a16="http://schemas.microsoft.com/office/drawing/2014/main" id="{2CF63DD9-DC2F-32EF-9939-A84A9DCBE1E2}"/>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442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ing #153">
            <a:hlinkClick r:id="" action="ppaction://media"/>
            <a:extLst>
              <a:ext uri="{FF2B5EF4-FFF2-40B4-BE49-F238E27FC236}">
                <a16:creationId xmlns:a16="http://schemas.microsoft.com/office/drawing/2014/main" id="{3673DE17-5D3A-9D09-4E44-9B3D6FDB6C3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22368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4574A-1608-2A4A-6E08-313049ADC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6CAFA-22F4-C4D9-7143-9DE3738F2F9F}"/>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B40F7EA4-0BC7-AA27-27BB-0DD11ED4C319}"/>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07F01C10-054B-8F52-396E-A9385B162FEA}"/>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54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6560C-3AD4-9641-2CC2-284A04D4E686}"/>
            </a:ext>
          </a:extLst>
        </p:cNvPr>
        <p:cNvGrpSpPr/>
        <p:nvPr/>
      </p:nvGrpSpPr>
      <p:grpSpPr>
        <a:xfrm>
          <a:off x="0" y="0"/>
          <a:ext cx="0" cy="0"/>
          <a:chOff x="0" y="0"/>
          <a:chExt cx="0" cy="0"/>
        </a:xfrm>
      </p:grpSpPr>
      <p:pic>
        <p:nvPicPr>
          <p:cNvPr id="2" name="Recording #137">
            <a:hlinkClick r:id="" action="ppaction://media"/>
            <a:extLst>
              <a:ext uri="{FF2B5EF4-FFF2-40B4-BE49-F238E27FC236}">
                <a16:creationId xmlns:a16="http://schemas.microsoft.com/office/drawing/2014/main" id="{8D2DA4AF-4EBB-5F6C-07D7-9BF9FA9867D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78874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13DC4-4670-D747-B78F-34E2EAB19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7A045-FBBC-E5D6-828A-BDFD1D84AAE4}"/>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6D9170BB-FCD1-33E0-55A2-B283D5CAC59E}"/>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DB7EF9C2-C099-EFA3-2552-79F8F1048743}"/>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97C234C1-C20D-A433-81F1-28998F5CF7C5}"/>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17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27560D-9643-5B04-19B5-02C5C0224C55}"/>
              </a:ext>
            </a:extLst>
          </p:cNvPr>
          <p:cNvPicPr>
            <a:picLocks noChangeAspect="1"/>
          </p:cNvPicPr>
          <p:nvPr/>
        </p:nvPicPr>
        <p:blipFill>
          <a:blip r:embed="rId2"/>
          <a:stretch>
            <a:fillRect/>
          </a:stretch>
        </p:blipFill>
        <p:spPr>
          <a:xfrm>
            <a:off x="548305" y="90918"/>
            <a:ext cx="10732271" cy="6633557"/>
          </a:xfrm>
          <a:prstGeom prst="rect">
            <a:avLst/>
          </a:prstGeom>
        </p:spPr>
      </p:pic>
      <p:sp>
        <p:nvSpPr>
          <p:cNvPr id="8" name="Line 9">
            <a:extLst>
              <a:ext uri="{FF2B5EF4-FFF2-40B4-BE49-F238E27FC236}">
                <a16:creationId xmlns:a16="http://schemas.microsoft.com/office/drawing/2014/main" id="{71F41686-B696-4B4D-1170-2B56C1AF8140}"/>
              </a:ext>
            </a:extLst>
          </p:cNvPr>
          <p:cNvSpPr>
            <a:spLocks noChangeShapeType="1"/>
          </p:cNvSpPr>
          <p:nvPr/>
        </p:nvSpPr>
        <p:spPr bwMode="auto">
          <a:xfrm flipV="1">
            <a:off x="2999656" y="76470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9" name="Line 9">
            <a:extLst>
              <a:ext uri="{FF2B5EF4-FFF2-40B4-BE49-F238E27FC236}">
                <a16:creationId xmlns:a16="http://schemas.microsoft.com/office/drawing/2014/main" id="{613B7450-5F88-A0D9-FC01-F52541004908}"/>
              </a:ext>
            </a:extLst>
          </p:cNvPr>
          <p:cNvSpPr>
            <a:spLocks noChangeShapeType="1"/>
          </p:cNvSpPr>
          <p:nvPr/>
        </p:nvSpPr>
        <p:spPr bwMode="auto">
          <a:xfrm flipV="1">
            <a:off x="7392144" y="3356992"/>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D8789414-04EE-2C11-6CAF-EB7876AFA3AA}"/>
              </a:ext>
            </a:extLst>
          </p:cNvPr>
          <p:cNvSpPr>
            <a:spLocks noChangeShapeType="1"/>
          </p:cNvSpPr>
          <p:nvPr/>
        </p:nvSpPr>
        <p:spPr bwMode="auto">
          <a:xfrm flipV="1">
            <a:off x="2999656" y="3717032"/>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1" name="Line 9">
            <a:extLst>
              <a:ext uri="{FF2B5EF4-FFF2-40B4-BE49-F238E27FC236}">
                <a16:creationId xmlns:a16="http://schemas.microsoft.com/office/drawing/2014/main" id="{A8417B7B-3C7A-DB8D-C2D4-BA2BA832C8F3}"/>
              </a:ext>
            </a:extLst>
          </p:cNvPr>
          <p:cNvSpPr>
            <a:spLocks noChangeShapeType="1"/>
          </p:cNvSpPr>
          <p:nvPr/>
        </p:nvSpPr>
        <p:spPr bwMode="auto">
          <a:xfrm flipV="1">
            <a:off x="7076492" y="4797152"/>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2" name="Line 9">
            <a:extLst>
              <a:ext uri="{FF2B5EF4-FFF2-40B4-BE49-F238E27FC236}">
                <a16:creationId xmlns:a16="http://schemas.microsoft.com/office/drawing/2014/main" id="{0184C390-31A0-50A8-D63D-7DF7D7828CE1}"/>
              </a:ext>
            </a:extLst>
          </p:cNvPr>
          <p:cNvSpPr>
            <a:spLocks noChangeShapeType="1"/>
          </p:cNvSpPr>
          <p:nvPr/>
        </p:nvSpPr>
        <p:spPr bwMode="auto">
          <a:xfrm flipV="1">
            <a:off x="4655840" y="5949280"/>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3" name="Line 9">
            <a:extLst>
              <a:ext uri="{FF2B5EF4-FFF2-40B4-BE49-F238E27FC236}">
                <a16:creationId xmlns:a16="http://schemas.microsoft.com/office/drawing/2014/main" id="{B8771A82-8A91-071B-ABCB-34533FD02163}"/>
              </a:ext>
            </a:extLst>
          </p:cNvPr>
          <p:cNvSpPr>
            <a:spLocks noChangeShapeType="1"/>
          </p:cNvSpPr>
          <p:nvPr/>
        </p:nvSpPr>
        <p:spPr bwMode="auto">
          <a:xfrm flipV="1">
            <a:off x="7047746" y="5935543"/>
            <a:ext cx="1136485"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4" name="Line 9">
            <a:extLst>
              <a:ext uri="{FF2B5EF4-FFF2-40B4-BE49-F238E27FC236}">
                <a16:creationId xmlns:a16="http://schemas.microsoft.com/office/drawing/2014/main" id="{B843DAE2-AF46-5519-C209-7611CD45F4EC}"/>
              </a:ext>
            </a:extLst>
          </p:cNvPr>
          <p:cNvSpPr>
            <a:spLocks noChangeShapeType="1"/>
          </p:cNvSpPr>
          <p:nvPr/>
        </p:nvSpPr>
        <p:spPr bwMode="auto">
          <a:xfrm flipV="1">
            <a:off x="6096000" y="6309320"/>
            <a:ext cx="64807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Rectangle 14">
            <a:extLst>
              <a:ext uri="{FF2B5EF4-FFF2-40B4-BE49-F238E27FC236}">
                <a16:creationId xmlns:a16="http://schemas.microsoft.com/office/drawing/2014/main" id="{3BF5AEB9-7DDD-035A-C885-C33BDE9729C7}"/>
              </a:ext>
            </a:extLst>
          </p:cNvPr>
          <p:cNvSpPr/>
          <p:nvPr/>
        </p:nvSpPr>
        <p:spPr>
          <a:xfrm>
            <a:off x="983432" y="2996952"/>
            <a:ext cx="9937104" cy="2232245"/>
          </a:xfrm>
          <a:prstGeom prst="rect">
            <a:avLst/>
          </a:prstGeom>
          <a:noFill/>
          <a:ln w="28575">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5447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EA4EF-16F2-A40E-1C01-32ACC7F9F5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558699-C1D3-D76E-FE0C-40AEA1C20047}"/>
              </a:ext>
            </a:extLst>
          </p:cNvPr>
          <p:cNvPicPr>
            <a:picLocks noChangeAspect="1"/>
          </p:cNvPicPr>
          <p:nvPr/>
        </p:nvPicPr>
        <p:blipFill>
          <a:blip r:embed="rId2"/>
          <a:srcRect r="1851" b="49757"/>
          <a:stretch>
            <a:fillRect/>
          </a:stretch>
        </p:blipFill>
        <p:spPr>
          <a:xfrm>
            <a:off x="256550" y="1173852"/>
            <a:ext cx="11528082" cy="2183140"/>
          </a:xfrm>
          <a:prstGeom prst="rect">
            <a:avLst/>
          </a:prstGeom>
        </p:spPr>
      </p:pic>
      <p:pic>
        <p:nvPicPr>
          <p:cNvPr id="5" name="Picture 4">
            <a:extLst>
              <a:ext uri="{FF2B5EF4-FFF2-40B4-BE49-F238E27FC236}">
                <a16:creationId xmlns:a16="http://schemas.microsoft.com/office/drawing/2014/main" id="{FF3E880B-48BA-7821-FE59-F378A1C28A2E}"/>
              </a:ext>
            </a:extLst>
          </p:cNvPr>
          <p:cNvPicPr>
            <a:picLocks noChangeAspect="1"/>
          </p:cNvPicPr>
          <p:nvPr/>
        </p:nvPicPr>
        <p:blipFill>
          <a:blip r:embed="rId2"/>
          <a:srcRect t="48586" r="64997" b="39435"/>
          <a:stretch>
            <a:fillRect/>
          </a:stretch>
        </p:blipFill>
        <p:spPr>
          <a:xfrm>
            <a:off x="256550" y="3284984"/>
            <a:ext cx="4111258" cy="520494"/>
          </a:xfrm>
          <a:prstGeom prst="rect">
            <a:avLst/>
          </a:prstGeom>
        </p:spPr>
      </p:pic>
      <p:sp>
        <p:nvSpPr>
          <p:cNvPr id="6" name="Rectangle 5">
            <a:extLst>
              <a:ext uri="{FF2B5EF4-FFF2-40B4-BE49-F238E27FC236}">
                <a16:creationId xmlns:a16="http://schemas.microsoft.com/office/drawing/2014/main" id="{6B2B83F3-F980-0C85-200D-DFE397932451}"/>
              </a:ext>
            </a:extLst>
          </p:cNvPr>
          <p:cNvSpPr>
            <a:spLocks noChangeArrowheads="1"/>
          </p:cNvSpPr>
          <p:nvPr/>
        </p:nvSpPr>
        <p:spPr bwMode="auto">
          <a:xfrm>
            <a:off x="262903" y="4080343"/>
            <a:ext cx="1152808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i="1" dirty="0">
                <a:solidFill>
                  <a:srgbClr val="576F78"/>
                </a:solidFill>
                <a:latin typeface="Arial" panose="020B0604020202020204" pitchFamily="34" charset="0"/>
              </a:rPr>
              <a:t>sir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never used any ai in my assignment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don't even know how to use that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made all that by my self </a:t>
            </a:r>
            <a:r>
              <a:rPr lang="en-US" altLang="en-US" i="1" dirty="0" err="1">
                <a:solidFill>
                  <a:srgbClr val="576F78"/>
                </a:solidFill>
                <a:latin typeface="Arial" panose="020B0604020202020204" pitchFamily="34" charset="0"/>
              </a:rPr>
              <a:t>i</a:t>
            </a:r>
            <a:r>
              <a:rPr lang="en-US" altLang="en-US" i="1" dirty="0">
                <a:solidFill>
                  <a:srgbClr val="576F78"/>
                </a:solidFill>
                <a:latin typeface="Arial" panose="020B0604020202020204" pitchFamily="34" charset="0"/>
              </a:rPr>
              <a:t> swear sir please recheck my assignment and just give me passing marks</a:t>
            </a:r>
          </a:p>
        </p:txBody>
      </p:sp>
      <p:pic>
        <p:nvPicPr>
          <p:cNvPr id="2" name="Picture 1">
            <a:extLst>
              <a:ext uri="{FF2B5EF4-FFF2-40B4-BE49-F238E27FC236}">
                <a16:creationId xmlns:a16="http://schemas.microsoft.com/office/drawing/2014/main" id="{E5BD9FA0-7250-741C-FD89-BBFEF6B35F1E}"/>
              </a:ext>
            </a:extLst>
          </p:cNvPr>
          <p:cNvPicPr>
            <a:picLocks noChangeAspect="1"/>
          </p:cNvPicPr>
          <p:nvPr/>
        </p:nvPicPr>
        <p:blipFill>
          <a:blip r:embed="rId3"/>
          <a:stretch>
            <a:fillRect/>
          </a:stretch>
        </p:blipFill>
        <p:spPr>
          <a:xfrm>
            <a:off x="7491536" y="4653136"/>
            <a:ext cx="2276872" cy="227687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66197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CF1E-FC65-3DBD-5262-C4CBF3170A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67C1BD-6782-1CFC-D748-68CA99634643}"/>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86E127B5-0D38-0BE4-B68D-9230E6E99A0E}"/>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EB048C11-D212-A141-6DE9-6EDC56356CF7}"/>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666463D8-2968-0DE4-5359-EA748AEE7CB0}"/>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E9F3720-8FAF-162F-8C01-0C7529C85B5B}"/>
              </a:ext>
            </a:extLst>
          </p:cNvPr>
          <p:cNvSpPr>
            <a:spLocks noChangeArrowheads="1"/>
          </p:cNvSpPr>
          <p:nvPr/>
        </p:nvSpPr>
        <p:spPr bwMode="auto">
          <a:xfrm>
            <a:off x="428009" y="3288920"/>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an AI detector, e.g. </a:t>
            </a: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gptzero.me</a:t>
            </a:r>
            <a:endParaRPr lang="en-GB" noProof="0" dirty="0">
              <a:solidFill>
                <a:srgbClr val="EC660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095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ing #155">
            <a:hlinkClick r:id="" action="ppaction://media"/>
            <a:extLst>
              <a:ext uri="{FF2B5EF4-FFF2-40B4-BE49-F238E27FC236}">
                <a16:creationId xmlns:a16="http://schemas.microsoft.com/office/drawing/2014/main" id="{71311BB5-765F-2BDF-9DC6-25BE8411D56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6663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B7E0-AE33-FE3A-7F60-E2568631F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7A025-3189-9056-E3B8-993670B87903}"/>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4BCB807B-D131-37F9-DC17-50BA14968ADA}"/>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92963DC2-8699-C978-1E31-E9997ACA94C8}"/>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C30EBF98-2F25-6800-ACA3-42F56FFB87FD}"/>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6C8361D-4E15-8DD7-DA73-D660F0E4272B}"/>
              </a:ext>
            </a:extLst>
          </p:cNvPr>
          <p:cNvSpPr>
            <a:spLocks noChangeArrowheads="1"/>
          </p:cNvSpPr>
          <p:nvPr/>
        </p:nvSpPr>
        <p:spPr bwMode="auto">
          <a:xfrm>
            <a:off x="428009" y="3288920"/>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an AI detector</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7763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7095F-D484-DC34-8F62-C57DB39AFA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25E83-838E-BA6C-C83C-E8B1954BE736}"/>
              </a:ext>
            </a:extLst>
          </p:cNvPr>
          <p:cNvSpPr>
            <a:spLocks noGrp="1"/>
          </p:cNvSpPr>
          <p:nvPr>
            <p:ph type="title"/>
          </p:nvPr>
        </p:nvSpPr>
        <p:spPr>
          <a:xfrm>
            <a:off x="425303" y="255949"/>
            <a:ext cx="10974411" cy="562168"/>
          </a:xfrm>
        </p:spPr>
        <p:txBody>
          <a:bodyPr/>
          <a:lstStyle/>
          <a:p>
            <a:r>
              <a:rPr lang="en-GB" dirty="0"/>
              <a:t>How</a:t>
            </a:r>
            <a:r>
              <a:rPr lang="en-GB" noProof="0" dirty="0"/>
              <a:t> </a:t>
            </a:r>
            <a:r>
              <a:rPr lang="en-GB" dirty="0"/>
              <a:t>Large Language Models</a:t>
            </a:r>
            <a:r>
              <a:rPr lang="en-GB" noProof="0" dirty="0"/>
              <a:t> work</a:t>
            </a:r>
          </a:p>
        </p:txBody>
      </p:sp>
      <p:sp>
        <p:nvSpPr>
          <p:cNvPr id="3" name="Rectangle 4">
            <a:extLst>
              <a:ext uri="{FF2B5EF4-FFF2-40B4-BE49-F238E27FC236}">
                <a16:creationId xmlns:a16="http://schemas.microsoft.com/office/drawing/2014/main" id="{FB98477E-C7B4-90A4-CCBD-CFCBA2B9C0D4}"/>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Guess the next word </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403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ing #156">
            <a:hlinkClick r:id="" action="ppaction://media"/>
            <a:extLst>
              <a:ext uri="{FF2B5EF4-FFF2-40B4-BE49-F238E27FC236}">
                <a16:creationId xmlns:a16="http://schemas.microsoft.com/office/drawing/2014/main" id="{B1165392-1BD6-08B2-512B-F59AA57FFE9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87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D9025-E10A-5E6E-D1C3-B02B5359F3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DCE5C-2B24-D274-1E6E-3624F6A1BD2B}"/>
              </a:ext>
            </a:extLst>
          </p:cNvPr>
          <p:cNvSpPr>
            <a:spLocks noGrp="1"/>
          </p:cNvSpPr>
          <p:nvPr>
            <p:ph type="title"/>
          </p:nvPr>
        </p:nvSpPr>
        <p:spPr>
          <a:xfrm>
            <a:off x="425303" y="255949"/>
            <a:ext cx="10974411" cy="562168"/>
          </a:xfrm>
        </p:spPr>
        <p:txBody>
          <a:bodyPr/>
          <a:lstStyle/>
          <a:p>
            <a:r>
              <a:rPr lang="en-GB" dirty="0"/>
              <a:t>How</a:t>
            </a:r>
            <a:r>
              <a:rPr lang="en-GB" noProof="0" dirty="0"/>
              <a:t> </a:t>
            </a:r>
            <a:r>
              <a:rPr lang="en-GB" dirty="0"/>
              <a:t>Large Language Models</a:t>
            </a:r>
            <a:r>
              <a:rPr lang="en-GB" noProof="0" dirty="0"/>
              <a:t> work</a:t>
            </a:r>
          </a:p>
        </p:txBody>
      </p:sp>
      <p:sp>
        <p:nvSpPr>
          <p:cNvPr id="3" name="Rectangle 4">
            <a:extLst>
              <a:ext uri="{FF2B5EF4-FFF2-40B4-BE49-F238E27FC236}">
                <a16:creationId xmlns:a16="http://schemas.microsoft.com/office/drawing/2014/main" id="{92361042-931F-7AAE-E842-38D3DE58FC41}"/>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Guess the next word </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A553219-96D8-6A53-F5C0-C6D13DDD9112}"/>
              </a:ext>
            </a:extLst>
          </p:cNvPr>
          <p:cNvSpPr>
            <a:spLocks noChangeArrowheads="1"/>
          </p:cNvSpPr>
          <p:nvPr/>
        </p:nvSpPr>
        <p:spPr bwMode="auto">
          <a:xfrm>
            <a:off x="425152" y="1799527"/>
            <a:ext cx="1121546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rPr>
              <a:t>Perplexity is a measurement that reflects how well a model can predict the next word based on the preceding context (Mukherjee, 2023; see also </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121)</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19B17F0-AA9E-8832-E41A-5E645A9F30B7}"/>
              </a:ext>
            </a:extLst>
          </p:cNvPr>
          <p:cNvSpPr>
            <a:spLocks noChangeArrowheads="1"/>
          </p:cNvSpPr>
          <p:nvPr/>
        </p:nvSpPr>
        <p:spPr bwMode="auto">
          <a:xfrm>
            <a:off x="431032" y="3320147"/>
            <a:ext cx="1121546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rPr>
              <a:t>Burstiness . . </a:t>
            </a:r>
            <a:r>
              <a:rPr lang="en-US">
                <a:solidFill>
                  <a:srgbClr val="576F78"/>
                </a:solidFill>
                <a:latin typeface="Arial" panose="020B0604020202020204" pitchFamily="34" charset="0"/>
                <a:cs typeface="Arial" panose="020B0604020202020204" pitchFamily="34" charset="0"/>
              </a:rPr>
              <a:t>. </a:t>
            </a:r>
            <a:r>
              <a:rPr lang="en-US" dirty="0">
                <a:solidFill>
                  <a:srgbClr val="576F78"/>
                </a:solidFill>
                <a:latin typeface="Arial" panose="020B0604020202020204" pitchFamily="34" charset="0"/>
                <a:cs typeface="Arial" panose="020B0604020202020204" pitchFamily="34" charset="0"/>
              </a:rPr>
              <a:t>is a measure of how much writing patterns and text perplexities vary over the entire document (Tian, 2023; see also </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121)</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150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
                                        </p:tgtEl>
                                        <p:attrNameLst>
                                          <p:attrName>style.visibility</p:attrName>
                                        </p:attrNameLst>
                                      </p:cBhvr>
                                      <p:to>
                                        <p:strVal val="visible"/>
                                      </p:to>
                                    </p:set>
                                    <p:anim calcmode="discrete" valueType="clr">
                                      <p:cBhvr override="childStyle">
                                        <p:cTn id="14"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gtEl>
                                        <p:attrNameLst>
                                          <p:attrName>fillcolor</p:attrName>
                                        </p:attrNameLst>
                                      </p:cBhvr>
                                      <p:tavLst>
                                        <p:tav tm="0">
                                          <p:val>
                                            <p:clrVal>
                                              <a:schemeClr val="accent2"/>
                                            </p:clrVal>
                                          </p:val>
                                        </p:tav>
                                        <p:tav tm="50000">
                                          <p:val>
                                            <p:clrVal>
                                              <a:schemeClr val="hlink"/>
                                            </p:clrVal>
                                          </p:val>
                                        </p:tav>
                                      </p:tavLst>
                                    </p:anim>
                                    <p:set>
                                      <p:cBhvr>
                                        <p:cTn id="16"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CF48C-7417-82C5-ED5C-630E77397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8B4F5-155C-54DE-4199-34091AE10527}"/>
              </a:ext>
            </a:extLst>
          </p:cNvPr>
          <p:cNvSpPr>
            <a:spLocks noGrp="1"/>
          </p:cNvSpPr>
          <p:nvPr>
            <p:ph type="title"/>
          </p:nvPr>
        </p:nvSpPr>
        <p:spPr>
          <a:xfrm>
            <a:off x="425303" y="255949"/>
            <a:ext cx="10974411" cy="562168"/>
          </a:xfrm>
        </p:spPr>
        <p:txBody>
          <a:bodyPr/>
          <a:lstStyle/>
          <a:p>
            <a:r>
              <a:rPr lang="en-GB" noProof="0" dirty="0"/>
              <a:t>Is this writing AI-generated?</a:t>
            </a:r>
          </a:p>
        </p:txBody>
      </p:sp>
      <p:sp>
        <p:nvSpPr>
          <p:cNvPr id="3" name="Rectangle 4">
            <a:extLst>
              <a:ext uri="{FF2B5EF4-FFF2-40B4-BE49-F238E27FC236}">
                <a16:creationId xmlns:a16="http://schemas.microsoft.com/office/drawing/2014/main" id="{E4D6BE1A-2185-22A1-5644-0E69E47CC991}"/>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Watch out for h</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allucinations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6AD1560C-E4F3-4724-8261-940DF11D921E}"/>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Look at text formatting: bolded phrases, bullet points, headings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FB899B72-BBF9-05DF-BB34-6C5178F25BAA}"/>
              </a:ext>
            </a:extLst>
          </p:cNvPr>
          <p:cNvSpPr>
            <a:spLocks noChangeArrowheads="1"/>
          </p:cNvSpPr>
          <p:nvPr/>
        </p:nvSpPr>
        <p:spPr bwMode="auto">
          <a:xfrm>
            <a:off x="420577" y="25852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Look at language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F2967892-803A-A457-9E29-D9DB77F6D32B}"/>
              </a:ext>
            </a:extLst>
          </p:cNvPr>
          <p:cNvSpPr>
            <a:spLocks noChangeArrowheads="1"/>
          </p:cNvSpPr>
          <p:nvPr/>
        </p:nvSpPr>
        <p:spPr bwMode="auto">
          <a:xfrm>
            <a:off x="428009" y="3288920"/>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an AI detector</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754BD860-3379-FC72-8968-8568604DFEA5}"/>
              </a:ext>
            </a:extLst>
          </p:cNvPr>
          <p:cNvSpPr>
            <a:spLocks noChangeArrowheads="1"/>
          </p:cNvSpPr>
          <p:nvPr/>
        </p:nvSpPr>
        <p:spPr bwMode="auto">
          <a:xfrm rot="10800000" flipV="1">
            <a:off x="864240" y="3933056"/>
            <a:ext cx="1121546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may give false positives (e.g. Giray, 2024, cf. Gosling et al., 2024)</a:t>
            </a:r>
          </a:p>
        </p:txBody>
      </p:sp>
      <p:sp>
        <p:nvSpPr>
          <p:cNvPr id="7" name="Rectangle 6">
            <a:extLst>
              <a:ext uri="{FF2B5EF4-FFF2-40B4-BE49-F238E27FC236}">
                <a16:creationId xmlns:a16="http://schemas.microsoft.com/office/drawing/2014/main" id="{12B28EA9-C191-4C74-31B9-65FC651F3C38}"/>
              </a:ext>
            </a:extLst>
          </p:cNvPr>
          <p:cNvSpPr>
            <a:spLocks noChangeArrowheads="1"/>
          </p:cNvSpPr>
          <p:nvPr/>
        </p:nvSpPr>
        <p:spPr bwMode="auto">
          <a:xfrm rot="10800000" flipV="1">
            <a:off x="864240" y="4473398"/>
            <a:ext cx="9840272"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can be bypassed (e.g. Gosling et al., 2024)</a:t>
            </a:r>
          </a:p>
        </p:txBody>
      </p:sp>
      <p:sp>
        <p:nvSpPr>
          <p:cNvPr id="8" name="Rectangle 7">
            <a:extLst>
              <a:ext uri="{FF2B5EF4-FFF2-40B4-BE49-F238E27FC236}">
                <a16:creationId xmlns:a16="http://schemas.microsoft.com/office/drawing/2014/main" id="{64B509C6-10E6-5F4A-4F0C-28E3906A39F4}"/>
              </a:ext>
            </a:extLst>
          </p:cNvPr>
          <p:cNvSpPr>
            <a:spLocks noChangeArrowheads="1"/>
          </p:cNvSpPr>
          <p:nvPr/>
        </p:nvSpPr>
        <p:spPr bwMode="auto">
          <a:xfrm rot="10800000" flipV="1">
            <a:off x="869394" y="5013741"/>
            <a:ext cx="11064408"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are more reliable than humans (e.g. Fleckenstein et al., 2024, Hyatt et al., 2025, cf. Fiedler &amp; </a:t>
            </a:r>
            <a:r>
              <a:rPr lang="en-US" altLang="en-US" sz="2400" dirty="0" err="1">
                <a:solidFill>
                  <a:srgbClr val="576F78"/>
                </a:solidFill>
                <a:latin typeface="Arial" panose="020B0604020202020204" pitchFamily="34" charset="0"/>
              </a:rPr>
              <a:t>Döpke</a:t>
            </a:r>
            <a:r>
              <a:rPr lang="en-US" altLang="en-US" sz="2400" dirty="0">
                <a:solidFill>
                  <a:srgbClr val="576F78"/>
                </a:solidFill>
                <a:latin typeface="Arial" panose="020B0604020202020204" pitchFamily="34" charset="0"/>
              </a:rPr>
              <a:t>, 2025)</a:t>
            </a:r>
          </a:p>
        </p:txBody>
      </p:sp>
      <p:sp>
        <p:nvSpPr>
          <p:cNvPr id="10" name="Rectangle 9">
            <a:extLst>
              <a:ext uri="{FF2B5EF4-FFF2-40B4-BE49-F238E27FC236}">
                <a16:creationId xmlns:a16="http://schemas.microsoft.com/office/drawing/2014/main" id="{74488022-26F3-6A32-BF3E-97271244BA93}"/>
              </a:ext>
            </a:extLst>
          </p:cNvPr>
          <p:cNvSpPr>
            <a:spLocks noChangeArrowheads="1"/>
          </p:cNvSpPr>
          <p:nvPr/>
        </p:nvSpPr>
        <p:spPr bwMode="auto">
          <a:xfrm rot="10800000" flipV="1">
            <a:off x="869394" y="5886482"/>
            <a:ext cx="1042512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sz="2400" dirty="0">
                <a:solidFill>
                  <a:srgbClr val="002332"/>
                </a:solidFill>
                <a:latin typeface="Arial" panose="020B0604020202020204" pitchFamily="34" charset="0"/>
                <a:sym typeface="Wingdings" panose="05000000000000000000" pitchFamily="2" charset="2"/>
              </a:rPr>
              <a:t> </a:t>
            </a:r>
            <a:r>
              <a:rPr lang="en-US" altLang="en-US" sz="2400" dirty="0">
                <a:solidFill>
                  <a:srgbClr val="576F78"/>
                </a:solidFill>
                <a:latin typeface="Arial" panose="020B0604020202020204" pitchFamily="34" charset="0"/>
              </a:rPr>
              <a:t>AI detectors are most reliable when combined (e.g. Hyatt et al., 2025)</a:t>
            </a:r>
          </a:p>
        </p:txBody>
      </p:sp>
    </p:spTree>
    <p:extLst>
      <p:ext uri="{BB962C8B-B14F-4D97-AF65-F5344CB8AC3E}">
        <p14:creationId xmlns:p14="http://schemas.microsoft.com/office/powerpoint/2010/main" val="395727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7"/>
                                        </p:tgtEl>
                                        <p:attrNameLst>
                                          <p:attrName>style.visibility</p:attrName>
                                        </p:attrNameLst>
                                      </p:cBhvr>
                                      <p:to>
                                        <p:strVal val="visible"/>
                                      </p:to>
                                    </p:set>
                                    <p:anim calcmode="discrete" valueType="clr">
                                      <p:cBhvr override="childStyle">
                                        <p:cTn id="14"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
                                        </p:tgtEl>
                                        <p:attrNameLst>
                                          <p:attrName>fillcolor</p:attrName>
                                        </p:attrNameLst>
                                      </p:cBhvr>
                                      <p:tavLst>
                                        <p:tav tm="0">
                                          <p:val>
                                            <p:clrVal>
                                              <a:schemeClr val="accent2"/>
                                            </p:clrVal>
                                          </p:val>
                                        </p:tav>
                                        <p:tav tm="50000">
                                          <p:val>
                                            <p:clrVal>
                                              <a:schemeClr val="hlink"/>
                                            </p:clrVal>
                                          </p:val>
                                        </p:tav>
                                      </p:tavLst>
                                    </p:anim>
                                    <p:set>
                                      <p:cBhvr>
                                        <p:cTn id="16" dur="80"/>
                                        <p:tgtEl>
                                          <p:spTgt spid="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8"/>
                                        </p:tgtEl>
                                        <p:attrNameLst>
                                          <p:attrName>style.visibility</p:attrName>
                                        </p:attrNameLst>
                                      </p:cBhvr>
                                      <p:to>
                                        <p:strVal val="visible"/>
                                      </p:to>
                                    </p:set>
                                    <p:anim calcmode="discrete" valueType="clr">
                                      <p:cBhvr override="childStyle">
                                        <p:cTn id="21"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8"/>
                                        </p:tgtEl>
                                        <p:attrNameLst>
                                          <p:attrName>fillcolor</p:attrName>
                                        </p:attrNameLst>
                                      </p:cBhvr>
                                      <p:tavLst>
                                        <p:tav tm="0">
                                          <p:val>
                                            <p:clrVal>
                                              <a:schemeClr val="accent2"/>
                                            </p:clrVal>
                                          </p:val>
                                        </p:tav>
                                        <p:tav tm="50000">
                                          <p:val>
                                            <p:clrVal>
                                              <a:schemeClr val="hlink"/>
                                            </p:clrVal>
                                          </p:val>
                                        </p:tav>
                                      </p:tavLst>
                                    </p:anim>
                                    <p:set>
                                      <p:cBhvr>
                                        <p:cTn id="23" dur="80"/>
                                        <p:tgtEl>
                                          <p:spTgt spid="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0"/>
                                        </p:tgtEl>
                                        <p:attrNameLst>
                                          <p:attrName>style.visibility</p:attrName>
                                        </p:attrNameLst>
                                      </p:cBhvr>
                                      <p:to>
                                        <p:strVal val="visible"/>
                                      </p:to>
                                    </p:set>
                                    <p:anim calcmode="discrete" valueType="clr">
                                      <p:cBhvr override="childStyle">
                                        <p:cTn id="28"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0"/>
                                        </p:tgtEl>
                                        <p:attrNameLst>
                                          <p:attrName>fillcolor</p:attrName>
                                        </p:attrNameLst>
                                      </p:cBhvr>
                                      <p:tavLst>
                                        <p:tav tm="0">
                                          <p:val>
                                            <p:clrVal>
                                              <a:schemeClr val="accent2"/>
                                            </p:clrVal>
                                          </p:val>
                                        </p:tav>
                                        <p:tav tm="50000">
                                          <p:val>
                                            <p:clrVal>
                                              <a:schemeClr val="hlink"/>
                                            </p:clrVal>
                                          </p:val>
                                        </p:tav>
                                      </p:tavLst>
                                    </p:anim>
                                    <p:set>
                                      <p:cBhvr>
                                        <p:cTn id="30"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3DAE5-A3B6-F14B-C204-40B03F6A4DC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AC32AEDB-492D-F9DC-42F0-2AE97CC28A59}"/>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84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603CCA-6126-D2FF-24FD-ED46A2F27398}"/>
              </a:ext>
            </a:extLst>
          </p:cNvPr>
          <p:cNvSpPr>
            <a:spLocks noGrp="1"/>
          </p:cNvSpPr>
          <p:nvPr>
            <p:ph type="sldNum" sz="quarter" idx="13"/>
          </p:nvPr>
        </p:nvSpPr>
        <p:spPr/>
        <p:txBody>
          <a:bodyPr/>
          <a:lstStyle/>
          <a:p>
            <a:fld id="{F5E45846-3850-0E4C-9169-F363897848C0}" type="slidenum">
              <a:rPr lang="en-US" smtClean="0"/>
              <a:pPr/>
              <a:t>19</a:t>
            </a:fld>
            <a:endParaRPr lang="en-US" dirty="0"/>
          </a:p>
        </p:txBody>
      </p:sp>
      <p:pic>
        <p:nvPicPr>
          <p:cNvPr id="7" name="Picture 6">
            <a:extLst>
              <a:ext uri="{FF2B5EF4-FFF2-40B4-BE49-F238E27FC236}">
                <a16:creationId xmlns:a16="http://schemas.microsoft.com/office/drawing/2014/main" id="{032B0333-238F-E49D-860B-D96FFEE04C94}"/>
              </a:ext>
            </a:extLst>
          </p:cNvPr>
          <p:cNvPicPr>
            <a:picLocks noChangeAspect="1"/>
          </p:cNvPicPr>
          <p:nvPr/>
        </p:nvPicPr>
        <p:blipFill>
          <a:blip r:embed="rId2"/>
          <a:srcRect r="50483"/>
          <a:stretch>
            <a:fillRect/>
          </a:stretch>
        </p:blipFill>
        <p:spPr>
          <a:xfrm>
            <a:off x="119335" y="1052736"/>
            <a:ext cx="6729775" cy="4702972"/>
          </a:xfrm>
          <a:prstGeom prst="rect">
            <a:avLst/>
          </a:prstGeom>
        </p:spPr>
      </p:pic>
      <p:pic>
        <p:nvPicPr>
          <p:cNvPr id="8" name="Picture 7">
            <a:extLst>
              <a:ext uri="{FF2B5EF4-FFF2-40B4-BE49-F238E27FC236}">
                <a16:creationId xmlns:a16="http://schemas.microsoft.com/office/drawing/2014/main" id="{0D4F894A-6016-CA5C-5CD0-FC9CA2CD8912}"/>
              </a:ext>
            </a:extLst>
          </p:cNvPr>
          <p:cNvPicPr>
            <a:picLocks noChangeAspect="1"/>
          </p:cNvPicPr>
          <p:nvPr/>
        </p:nvPicPr>
        <p:blipFill>
          <a:blip r:embed="rId2"/>
          <a:srcRect l="61595"/>
          <a:stretch>
            <a:fillRect/>
          </a:stretch>
        </p:blipFill>
        <p:spPr>
          <a:xfrm>
            <a:off x="6824195" y="1052736"/>
            <a:ext cx="5219604" cy="4702971"/>
          </a:xfrm>
          <a:prstGeom prst="rect">
            <a:avLst/>
          </a:prstGeom>
        </p:spPr>
      </p:pic>
      <p:sp>
        <p:nvSpPr>
          <p:cNvPr id="9" name="Rectangle 4">
            <a:extLst>
              <a:ext uri="{FF2B5EF4-FFF2-40B4-BE49-F238E27FC236}">
                <a16:creationId xmlns:a16="http://schemas.microsoft.com/office/drawing/2014/main" id="{715A3F3D-08B3-B53F-32BB-3DD450A25E97}"/>
              </a:ext>
            </a:extLst>
          </p:cNvPr>
          <p:cNvSpPr>
            <a:spLocks noChangeArrowheads="1"/>
          </p:cNvSpPr>
          <p:nvPr/>
        </p:nvSpPr>
        <p:spPr bwMode="auto">
          <a:xfrm>
            <a:off x="119336" y="241484"/>
            <a:ext cx="112154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sz="40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gptzero.me</a:t>
            </a:r>
            <a:r>
              <a:rPr lang="en-GB" sz="40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sz="4000" noProof="0" dirty="0">
              <a:solidFill>
                <a:srgbClr val="576F78"/>
              </a:solidFill>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CD61AFCA-C7C0-342E-A554-1E4C81C9C04D}"/>
              </a:ext>
            </a:extLst>
          </p:cNvPr>
          <p:cNvSpPr/>
          <p:nvPr/>
        </p:nvSpPr>
        <p:spPr>
          <a:xfrm>
            <a:off x="7210659" y="5240425"/>
            <a:ext cx="1008112" cy="576064"/>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5276B685-9EE7-7163-840F-8CCF36EC4A2B}"/>
              </a:ext>
            </a:extLst>
          </p:cNvPr>
          <p:cNvSpPr/>
          <p:nvPr/>
        </p:nvSpPr>
        <p:spPr>
          <a:xfrm>
            <a:off x="10759109" y="3789040"/>
            <a:ext cx="1313556" cy="576064"/>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42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A163-BB52-FD65-EE0C-046AF897F982}"/>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BC07E68B-7EBA-E0EA-2A9C-C58E7B593E29}"/>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Line 9">
            <a:extLst>
              <a:ext uri="{FF2B5EF4-FFF2-40B4-BE49-F238E27FC236}">
                <a16:creationId xmlns:a16="http://schemas.microsoft.com/office/drawing/2014/main" id="{A405BA53-D782-1ED0-8215-B5A70C4970AA}"/>
              </a:ext>
            </a:extLst>
          </p:cNvPr>
          <p:cNvSpPr>
            <a:spLocks noChangeShapeType="1"/>
          </p:cNvSpPr>
          <p:nvPr/>
        </p:nvSpPr>
        <p:spPr bwMode="auto">
          <a:xfrm>
            <a:off x="2930126" y="548681"/>
            <a:ext cx="309386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3" name="Line 9">
            <a:extLst>
              <a:ext uri="{FF2B5EF4-FFF2-40B4-BE49-F238E27FC236}">
                <a16:creationId xmlns:a16="http://schemas.microsoft.com/office/drawing/2014/main" id="{67453FEE-4F97-1FD9-E668-D3159BA308AF}"/>
              </a:ext>
            </a:extLst>
          </p:cNvPr>
          <p:cNvSpPr>
            <a:spLocks noChangeShapeType="1"/>
          </p:cNvSpPr>
          <p:nvPr/>
        </p:nvSpPr>
        <p:spPr bwMode="auto">
          <a:xfrm flipV="1">
            <a:off x="839416" y="2492896"/>
            <a:ext cx="12241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5" name="Line 9">
            <a:extLst>
              <a:ext uri="{FF2B5EF4-FFF2-40B4-BE49-F238E27FC236}">
                <a16:creationId xmlns:a16="http://schemas.microsoft.com/office/drawing/2014/main" id="{8BFE23C0-0FAE-888B-E678-23BB3CD12174}"/>
              </a:ext>
            </a:extLst>
          </p:cNvPr>
          <p:cNvSpPr>
            <a:spLocks noChangeShapeType="1"/>
          </p:cNvSpPr>
          <p:nvPr/>
        </p:nvSpPr>
        <p:spPr bwMode="auto">
          <a:xfrm flipV="1">
            <a:off x="1487488" y="3212976"/>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6" name="Line 9">
            <a:extLst>
              <a:ext uri="{FF2B5EF4-FFF2-40B4-BE49-F238E27FC236}">
                <a16:creationId xmlns:a16="http://schemas.microsoft.com/office/drawing/2014/main" id="{14BD047E-BB25-F149-A2D5-9E1E7328F49B}"/>
              </a:ext>
            </a:extLst>
          </p:cNvPr>
          <p:cNvSpPr>
            <a:spLocks noChangeShapeType="1"/>
          </p:cNvSpPr>
          <p:nvPr/>
        </p:nvSpPr>
        <p:spPr bwMode="auto">
          <a:xfrm flipV="1">
            <a:off x="2930126"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7" name="Line 9">
            <a:extLst>
              <a:ext uri="{FF2B5EF4-FFF2-40B4-BE49-F238E27FC236}">
                <a16:creationId xmlns:a16="http://schemas.microsoft.com/office/drawing/2014/main" id="{FA6A3C91-0579-D313-F556-ED8DE2BCB4DF}"/>
              </a:ext>
            </a:extLst>
          </p:cNvPr>
          <p:cNvSpPr>
            <a:spLocks noChangeShapeType="1"/>
          </p:cNvSpPr>
          <p:nvPr/>
        </p:nvSpPr>
        <p:spPr bwMode="auto">
          <a:xfrm flipV="1">
            <a:off x="6456040"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8" name="Line 9">
            <a:extLst>
              <a:ext uri="{FF2B5EF4-FFF2-40B4-BE49-F238E27FC236}">
                <a16:creationId xmlns:a16="http://schemas.microsoft.com/office/drawing/2014/main" id="{546A9A74-ADD5-95C6-B72C-01EE4C50C340}"/>
              </a:ext>
            </a:extLst>
          </p:cNvPr>
          <p:cNvSpPr>
            <a:spLocks noChangeShapeType="1"/>
          </p:cNvSpPr>
          <p:nvPr/>
        </p:nvSpPr>
        <p:spPr bwMode="auto">
          <a:xfrm flipV="1">
            <a:off x="7752184" y="2204864"/>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357380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ppt_x</p:attrName>
                                        </p:attrNameLst>
                                      </p:cBhvr>
                                      <p:tavLst>
                                        <p:tav tm="0">
                                          <p:val>
                                            <p:strVal val="#ppt_x-.2"/>
                                          </p:val>
                                        </p:tav>
                                        <p:tav tm="100000">
                                          <p:val>
                                            <p:strVal val="#ppt_x"/>
                                          </p:val>
                                        </p:tav>
                                      </p:tavLst>
                                    </p:anim>
                                    <p:anim calcmode="lin" valueType="num">
                                      <p:cBhvr>
                                        <p:cTn id="1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ppt_x</p:attrName>
                                        </p:attrNameLst>
                                      </p:cBhvr>
                                      <p:tavLst>
                                        <p:tav tm="0">
                                          <p:val>
                                            <p:strVal val="#ppt_x-.2"/>
                                          </p:val>
                                        </p:tav>
                                        <p:tav tm="100000">
                                          <p:val>
                                            <p:strVal val="#ppt_x"/>
                                          </p:val>
                                        </p:tav>
                                      </p:tavLst>
                                    </p:anim>
                                    <p:anim calcmode="lin" valueType="num">
                                      <p:cBhvr>
                                        <p:cTn id="22"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ppt_x-.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ppt_x</p:attrName>
                                        </p:attrNameLst>
                                      </p:cBhvr>
                                      <p:tavLst>
                                        <p:tav tm="0">
                                          <p:val>
                                            <p:strVal val="#ppt_x-.2"/>
                                          </p:val>
                                        </p:tav>
                                        <p:tav tm="100000">
                                          <p:val>
                                            <p:strVal val="#ppt_x"/>
                                          </p:val>
                                        </p:tav>
                                      </p:tavLst>
                                    </p:anim>
                                    <p:anim calcmode="lin" valueType="num">
                                      <p:cBhvr>
                                        <p:cTn id="3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ppt_x</p:attrName>
                                        </p:attrNameLst>
                                      </p:cBhvr>
                                      <p:tavLst>
                                        <p:tav tm="0">
                                          <p:val>
                                            <p:strVal val="#ppt_x-.2"/>
                                          </p:val>
                                        </p:tav>
                                        <p:tav tm="100000">
                                          <p:val>
                                            <p:strVal val="#ppt_x"/>
                                          </p:val>
                                        </p:tav>
                                      </p:tavLst>
                                    </p:anim>
                                    <p:anim calcmode="lin" valueType="num">
                                      <p:cBhvr>
                                        <p:cTn id="4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DBB03-B87F-7F0D-30F3-6C2020D76ED7}"/>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45521EEE-9387-C73E-F0A7-CBFE1913B4B2}"/>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grammar/wording</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843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C7B93-4692-3F76-01A0-79607B4F21DC}"/>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A06537ED-B59D-880D-AD26-FC41649289E3}"/>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Line 9">
            <a:extLst>
              <a:ext uri="{FF2B5EF4-FFF2-40B4-BE49-F238E27FC236}">
                <a16:creationId xmlns:a16="http://schemas.microsoft.com/office/drawing/2014/main" id="{DB15B8CA-89D9-B794-4560-3CB046A6E649}"/>
              </a:ext>
            </a:extLst>
          </p:cNvPr>
          <p:cNvSpPr>
            <a:spLocks noChangeShapeType="1"/>
          </p:cNvSpPr>
          <p:nvPr/>
        </p:nvSpPr>
        <p:spPr bwMode="auto">
          <a:xfrm>
            <a:off x="2930126" y="548681"/>
            <a:ext cx="309386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3" name="Line 9">
            <a:extLst>
              <a:ext uri="{FF2B5EF4-FFF2-40B4-BE49-F238E27FC236}">
                <a16:creationId xmlns:a16="http://schemas.microsoft.com/office/drawing/2014/main" id="{A449DC52-53EC-F915-86C7-D9487F8D65A7}"/>
              </a:ext>
            </a:extLst>
          </p:cNvPr>
          <p:cNvSpPr>
            <a:spLocks noChangeShapeType="1"/>
          </p:cNvSpPr>
          <p:nvPr/>
        </p:nvSpPr>
        <p:spPr bwMode="auto">
          <a:xfrm flipV="1">
            <a:off x="4007768" y="2564904"/>
            <a:ext cx="12241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5" name="Line 9">
            <a:extLst>
              <a:ext uri="{FF2B5EF4-FFF2-40B4-BE49-F238E27FC236}">
                <a16:creationId xmlns:a16="http://schemas.microsoft.com/office/drawing/2014/main" id="{07701DF2-88F3-6351-CB6C-B2EAC088BA94}"/>
              </a:ext>
            </a:extLst>
          </p:cNvPr>
          <p:cNvSpPr>
            <a:spLocks noChangeShapeType="1"/>
          </p:cNvSpPr>
          <p:nvPr/>
        </p:nvSpPr>
        <p:spPr bwMode="auto">
          <a:xfrm flipV="1">
            <a:off x="1487488" y="3212976"/>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6" name="Line 9">
            <a:extLst>
              <a:ext uri="{FF2B5EF4-FFF2-40B4-BE49-F238E27FC236}">
                <a16:creationId xmlns:a16="http://schemas.microsoft.com/office/drawing/2014/main" id="{F0509A1F-4A5C-A747-AFED-D2A234AC4710}"/>
              </a:ext>
            </a:extLst>
          </p:cNvPr>
          <p:cNvSpPr>
            <a:spLocks noChangeShapeType="1"/>
          </p:cNvSpPr>
          <p:nvPr/>
        </p:nvSpPr>
        <p:spPr bwMode="auto">
          <a:xfrm flipV="1">
            <a:off x="2930126"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7" name="Line 9">
            <a:extLst>
              <a:ext uri="{FF2B5EF4-FFF2-40B4-BE49-F238E27FC236}">
                <a16:creationId xmlns:a16="http://schemas.microsoft.com/office/drawing/2014/main" id="{E2D62287-DCBE-00D4-8395-41372637B550}"/>
              </a:ext>
            </a:extLst>
          </p:cNvPr>
          <p:cNvSpPr>
            <a:spLocks noChangeShapeType="1"/>
          </p:cNvSpPr>
          <p:nvPr/>
        </p:nvSpPr>
        <p:spPr bwMode="auto">
          <a:xfrm flipV="1">
            <a:off x="6456040" y="3861048"/>
            <a:ext cx="57606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8" name="Line 9">
            <a:extLst>
              <a:ext uri="{FF2B5EF4-FFF2-40B4-BE49-F238E27FC236}">
                <a16:creationId xmlns:a16="http://schemas.microsoft.com/office/drawing/2014/main" id="{2CDA1E6A-5A45-9AE6-FDE0-269B27B21372}"/>
              </a:ext>
            </a:extLst>
          </p:cNvPr>
          <p:cNvSpPr>
            <a:spLocks noChangeShapeType="1"/>
          </p:cNvSpPr>
          <p:nvPr/>
        </p:nvSpPr>
        <p:spPr bwMode="auto">
          <a:xfrm flipV="1">
            <a:off x="7752184" y="2204864"/>
            <a:ext cx="936104"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07547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C41ED-93EB-4438-4FC5-0A539132A0E5}"/>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B4F97D67-BFA5-7EE4-A7FA-FC4CFE73E3E7}"/>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9B4ED7AE-CC25-A415-10CF-D7660408A4A1}"/>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FF3F8E74-9D67-86C5-C304-CC53D405964F}"/>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1" name="Line 9">
            <a:extLst>
              <a:ext uri="{FF2B5EF4-FFF2-40B4-BE49-F238E27FC236}">
                <a16:creationId xmlns:a16="http://schemas.microsoft.com/office/drawing/2014/main" id="{0BD54BAA-CD82-CE93-E378-D787C1BB2430}"/>
              </a:ext>
            </a:extLst>
          </p:cNvPr>
          <p:cNvSpPr>
            <a:spLocks noChangeShapeType="1"/>
          </p:cNvSpPr>
          <p:nvPr/>
        </p:nvSpPr>
        <p:spPr bwMode="auto">
          <a:xfrm>
            <a:off x="4583832" y="2852936"/>
            <a:ext cx="66247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2" name="Line 9">
            <a:extLst>
              <a:ext uri="{FF2B5EF4-FFF2-40B4-BE49-F238E27FC236}">
                <a16:creationId xmlns:a16="http://schemas.microsoft.com/office/drawing/2014/main" id="{2E0D3665-5010-4481-1880-4A7A6B344FD4}"/>
              </a:ext>
            </a:extLst>
          </p:cNvPr>
          <p:cNvSpPr>
            <a:spLocks noChangeShapeType="1"/>
          </p:cNvSpPr>
          <p:nvPr/>
        </p:nvSpPr>
        <p:spPr bwMode="auto">
          <a:xfrm flipV="1">
            <a:off x="3647728" y="4509119"/>
            <a:ext cx="1296144" cy="1"/>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3" name="Line 9">
            <a:extLst>
              <a:ext uri="{FF2B5EF4-FFF2-40B4-BE49-F238E27FC236}">
                <a16:creationId xmlns:a16="http://schemas.microsoft.com/office/drawing/2014/main" id="{6E1317AB-A187-0632-8AAE-8F7F870F978A}"/>
              </a:ext>
            </a:extLst>
          </p:cNvPr>
          <p:cNvSpPr>
            <a:spLocks noChangeShapeType="1"/>
          </p:cNvSpPr>
          <p:nvPr/>
        </p:nvSpPr>
        <p:spPr bwMode="auto">
          <a:xfrm flipV="1">
            <a:off x="4223792" y="5157191"/>
            <a:ext cx="2952328"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4" name="Line 9">
            <a:extLst>
              <a:ext uri="{FF2B5EF4-FFF2-40B4-BE49-F238E27FC236}">
                <a16:creationId xmlns:a16="http://schemas.microsoft.com/office/drawing/2014/main" id="{7B99FB29-15B4-6CE4-8326-489DEE88F5D2}"/>
              </a:ext>
            </a:extLst>
          </p:cNvPr>
          <p:cNvSpPr>
            <a:spLocks noChangeShapeType="1"/>
          </p:cNvSpPr>
          <p:nvPr/>
        </p:nvSpPr>
        <p:spPr bwMode="auto">
          <a:xfrm flipV="1">
            <a:off x="8369677" y="6165304"/>
            <a:ext cx="2694875"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Line 9">
            <a:extLst>
              <a:ext uri="{FF2B5EF4-FFF2-40B4-BE49-F238E27FC236}">
                <a16:creationId xmlns:a16="http://schemas.microsoft.com/office/drawing/2014/main" id="{195B3682-1550-0C4A-B69F-0103F3CA53EB}"/>
              </a:ext>
            </a:extLst>
          </p:cNvPr>
          <p:cNvSpPr>
            <a:spLocks noChangeShapeType="1"/>
          </p:cNvSpPr>
          <p:nvPr/>
        </p:nvSpPr>
        <p:spPr bwMode="auto">
          <a:xfrm flipV="1">
            <a:off x="263352" y="6453336"/>
            <a:ext cx="1584176"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2" name="Rectangle 4">
            <a:extLst>
              <a:ext uri="{FF2B5EF4-FFF2-40B4-BE49-F238E27FC236}">
                <a16:creationId xmlns:a16="http://schemas.microsoft.com/office/drawing/2014/main" id="{3C421370-7354-DC99-289F-816CD21D036F}"/>
              </a:ext>
            </a:extLst>
          </p:cNvPr>
          <p:cNvSpPr>
            <a:spLocks noChangeArrowheads="1"/>
          </p:cNvSpPr>
          <p:nvPr/>
        </p:nvSpPr>
        <p:spPr bwMode="auto">
          <a:xfrm>
            <a:off x="3647728" y="6219005"/>
            <a:ext cx="4176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002332"/>
                </a:solidFill>
                <a:latin typeface="Arial" panose="020B0604020202020204" pitchFamily="34" charset="0"/>
                <a:cs typeface="Arial" panose="020B0604020202020204" pitchFamily="34" charset="0"/>
                <a:sym typeface="Wingdings" panose="05000000000000000000" pitchFamily="2" charset="2"/>
              </a:rPr>
              <a:t>(215 words)</a:t>
            </a:r>
            <a:endParaRPr lang="en-GB" noProof="0" dirty="0">
              <a:solidFill>
                <a:srgbClr val="0023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73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ppt_x</p:attrName>
                                        </p:attrNameLst>
                                      </p:cBhvr>
                                      <p:tavLst>
                                        <p:tav tm="0">
                                          <p:val>
                                            <p:strVal val="#ppt_x-.2"/>
                                          </p:val>
                                        </p:tav>
                                        <p:tav tm="100000">
                                          <p:val>
                                            <p:strVal val="#ppt_x"/>
                                          </p:val>
                                        </p:tav>
                                      </p:tavLst>
                                    </p:anim>
                                    <p:anim calcmode="lin" valueType="num">
                                      <p:cBhvr>
                                        <p:cTn id="15"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6" dur="1000"/>
                                        <p:tgtEl>
                                          <p:spTgt spid="9"/>
                                        </p:tgtEl>
                                      </p:cBhvr>
                                    </p:animEffect>
                                  </p:childTnLst>
                                </p:cTn>
                              </p:par>
                              <p:par>
                                <p:cTn id="17" presetID="29"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ppt_x</p:attrName>
                                        </p:attrNameLst>
                                      </p:cBhvr>
                                      <p:tavLst>
                                        <p:tav tm="0">
                                          <p:val>
                                            <p:strVal val="#ppt_x-.2"/>
                                          </p:val>
                                        </p:tav>
                                        <p:tav tm="100000">
                                          <p:val>
                                            <p:strVal val="#ppt_x"/>
                                          </p:val>
                                        </p:tav>
                                      </p:tavLst>
                                    </p:anim>
                                    <p:anim calcmode="lin" valueType="num">
                                      <p:cBhvr>
                                        <p:cTn id="2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ppt_x</p:attrName>
                                        </p:attrNameLst>
                                      </p:cBhvr>
                                      <p:tavLst>
                                        <p:tav tm="0">
                                          <p:val>
                                            <p:strVal val="#ppt_x-.2"/>
                                          </p:val>
                                        </p:tav>
                                        <p:tav tm="100000">
                                          <p:val>
                                            <p:strVal val="#ppt_x"/>
                                          </p:val>
                                        </p:tav>
                                      </p:tavLst>
                                    </p:anim>
                                    <p:anim calcmode="lin" valueType="num">
                                      <p:cBhvr>
                                        <p:cTn id="27"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8" dur="1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ppt_x</p:attrName>
                                        </p:attrNameLst>
                                      </p:cBhvr>
                                      <p:tavLst>
                                        <p:tav tm="0">
                                          <p:val>
                                            <p:strVal val="#ppt_x-.2"/>
                                          </p:val>
                                        </p:tav>
                                        <p:tav tm="100000">
                                          <p:val>
                                            <p:strVal val="#ppt_x"/>
                                          </p:val>
                                        </p:tav>
                                      </p:tavLst>
                                    </p:anim>
                                    <p:anim calcmode="lin" valueType="num">
                                      <p:cBhvr>
                                        <p:cTn id="34"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35" dur="1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9" presetClass="entr" presetSubtype="0"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ppt_x</p:attrName>
                                        </p:attrNameLst>
                                      </p:cBhvr>
                                      <p:tavLst>
                                        <p:tav tm="0">
                                          <p:val>
                                            <p:strVal val="#ppt_x-.2"/>
                                          </p:val>
                                        </p:tav>
                                        <p:tav tm="100000">
                                          <p:val>
                                            <p:strVal val="#ppt_x"/>
                                          </p:val>
                                        </p:tav>
                                      </p:tavLst>
                                    </p:anim>
                                    <p:anim calcmode="lin" valueType="num">
                                      <p:cBhvr>
                                        <p:cTn id="41"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9"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ppt_x</p:attrName>
                                        </p:attrNameLst>
                                      </p:cBhvr>
                                      <p:tavLst>
                                        <p:tav tm="0">
                                          <p:val>
                                            <p:strVal val="#ppt_x-.2"/>
                                          </p:val>
                                        </p:tav>
                                        <p:tav tm="100000">
                                          <p:val>
                                            <p:strVal val="#ppt_x"/>
                                          </p:val>
                                        </p:tav>
                                      </p:tavLst>
                                    </p:anim>
                                    <p:anim calcmode="lin" valueType="num">
                                      <p:cBhvr>
                                        <p:cTn id="4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49" dur="1000"/>
                                        <p:tgtEl>
                                          <p:spTgt spid="14"/>
                                        </p:tgtEl>
                                      </p:cBhvr>
                                    </p:animEffect>
                                  </p:childTnLst>
                                </p:cTn>
                              </p:par>
                              <p:par>
                                <p:cTn id="50" presetID="29" presetClass="entr" presetSubtype="0"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ppt_x</p:attrName>
                                        </p:attrNameLst>
                                      </p:cBhvr>
                                      <p:tavLst>
                                        <p:tav tm="0">
                                          <p:val>
                                            <p:strVal val="#ppt_x-.2"/>
                                          </p:val>
                                        </p:tav>
                                        <p:tav tm="100000">
                                          <p:val>
                                            <p:strVal val="#ppt_x"/>
                                          </p:val>
                                        </p:tav>
                                      </p:tavLst>
                                    </p:anim>
                                    <p:anim calcmode="lin" valueType="num">
                                      <p:cBhvr>
                                        <p:cTn id="53"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BB5D7-D896-8364-04C8-71A57066FD66}"/>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125A7B9A-E9AD-E70C-3C6E-4816F07F16DC}"/>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grammar/wording</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4220BC48-0E36-20CB-AB63-639A63487418}"/>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614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37FA1-710F-8F9F-2672-1F13570F8F75}"/>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66ECEAED-3CF7-A6CA-0186-ED3464FA788C}"/>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D5E6EEF3-D96A-65EE-E97E-308FC66CE8F8}"/>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E4C79327-30C1-E824-9F80-0EF52077BC81}"/>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1" name="Line 9">
            <a:extLst>
              <a:ext uri="{FF2B5EF4-FFF2-40B4-BE49-F238E27FC236}">
                <a16:creationId xmlns:a16="http://schemas.microsoft.com/office/drawing/2014/main" id="{EDACDEAF-B6B1-A071-A4E8-BE62F18E6FDD}"/>
              </a:ext>
            </a:extLst>
          </p:cNvPr>
          <p:cNvSpPr>
            <a:spLocks noChangeShapeType="1"/>
          </p:cNvSpPr>
          <p:nvPr/>
        </p:nvSpPr>
        <p:spPr bwMode="auto">
          <a:xfrm>
            <a:off x="4583832" y="2852936"/>
            <a:ext cx="66247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2" name="Line 9">
            <a:extLst>
              <a:ext uri="{FF2B5EF4-FFF2-40B4-BE49-F238E27FC236}">
                <a16:creationId xmlns:a16="http://schemas.microsoft.com/office/drawing/2014/main" id="{3088EA55-AD50-F803-5EDE-53123287270E}"/>
              </a:ext>
            </a:extLst>
          </p:cNvPr>
          <p:cNvSpPr>
            <a:spLocks noChangeShapeType="1"/>
          </p:cNvSpPr>
          <p:nvPr/>
        </p:nvSpPr>
        <p:spPr bwMode="auto">
          <a:xfrm flipV="1">
            <a:off x="3647728" y="4509119"/>
            <a:ext cx="1296144" cy="1"/>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3" name="Line 9">
            <a:extLst>
              <a:ext uri="{FF2B5EF4-FFF2-40B4-BE49-F238E27FC236}">
                <a16:creationId xmlns:a16="http://schemas.microsoft.com/office/drawing/2014/main" id="{FB5D730E-354A-6133-18E0-798D8719FBB7}"/>
              </a:ext>
            </a:extLst>
          </p:cNvPr>
          <p:cNvSpPr>
            <a:spLocks noChangeShapeType="1"/>
          </p:cNvSpPr>
          <p:nvPr/>
        </p:nvSpPr>
        <p:spPr bwMode="auto">
          <a:xfrm flipV="1">
            <a:off x="4223792" y="5157191"/>
            <a:ext cx="2952328"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4" name="Line 9">
            <a:extLst>
              <a:ext uri="{FF2B5EF4-FFF2-40B4-BE49-F238E27FC236}">
                <a16:creationId xmlns:a16="http://schemas.microsoft.com/office/drawing/2014/main" id="{CABC6CF8-8DFE-6A21-51FD-F70675708EF2}"/>
              </a:ext>
            </a:extLst>
          </p:cNvPr>
          <p:cNvSpPr>
            <a:spLocks noChangeShapeType="1"/>
          </p:cNvSpPr>
          <p:nvPr/>
        </p:nvSpPr>
        <p:spPr bwMode="auto">
          <a:xfrm flipV="1">
            <a:off x="8369677" y="6165304"/>
            <a:ext cx="2694875"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Line 9">
            <a:extLst>
              <a:ext uri="{FF2B5EF4-FFF2-40B4-BE49-F238E27FC236}">
                <a16:creationId xmlns:a16="http://schemas.microsoft.com/office/drawing/2014/main" id="{1642C8B2-6A98-D917-4285-DD576A348415}"/>
              </a:ext>
            </a:extLst>
          </p:cNvPr>
          <p:cNvSpPr>
            <a:spLocks noChangeShapeType="1"/>
          </p:cNvSpPr>
          <p:nvPr/>
        </p:nvSpPr>
        <p:spPr bwMode="auto">
          <a:xfrm flipV="1">
            <a:off x="263352" y="6453336"/>
            <a:ext cx="1584176"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767029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10D5C-6938-B6D8-2D38-78FFC4CFBD5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2994CD2F-E874-82A1-67B2-A736AE523F87}"/>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474BD63B-B8B5-64BC-5A8A-0ECE38513A1D}"/>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E3E3997D-380F-7762-4BFD-03C2300F779D}"/>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547945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8744-0C61-D563-6652-28B7ACBDC8CA}"/>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D23FA1C-86BB-F16B-541D-34F0B1701756}"/>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EC660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a:t>
            </a:r>
            <a:r>
              <a:rPr lang="en-US" sz="2400" dirty="0">
                <a:solidFill>
                  <a:srgbClr val="576F78"/>
                </a:solidFill>
                <a:latin typeface="Arial" panose="020B0604020202020204" pitchFamily="34" charset="0"/>
                <a:cs typeface="Arial" panose="020B0604020202020204" pitchFamily="34" charset="0"/>
              </a:rPr>
              <a:t>(Miquel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CF0A01FD-CDC4-5785-3389-EDE4CFEE3946}"/>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CCC459AD-1C18-AEEB-6F84-110502994A02}"/>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1117307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2AB2383-67D6-B995-6C8A-58D30DD7124B}"/>
              </a:ext>
            </a:extLst>
          </p:cNvPr>
          <p:cNvSpPr>
            <a:spLocks noGrp="1"/>
          </p:cNvSpPr>
          <p:nvPr>
            <p:ph type="sldNum" sz="quarter" idx="13"/>
          </p:nvPr>
        </p:nvSpPr>
        <p:spPr/>
        <p:txBody>
          <a:bodyPr/>
          <a:lstStyle/>
          <a:p>
            <a:fld id="{F5E45846-3850-0E4C-9169-F363897848C0}" type="slidenum">
              <a:rPr lang="en-US" smtClean="0"/>
              <a:pPr/>
              <a:t>28</a:t>
            </a:fld>
            <a:endParaRPr lang="en-US" dirty="0"/>
          </a:p>
        </p:txBody>
      </p:sp>
      <p:sp>
        <p:nvSpPr>
          <p:cNvPr id="7" name="TextBox 6">
            <a:extLst>
              <a:ext uri="{FF2B5EF4-FFF2-40B4-BE49-F238E27FC236}">
                <a16:creationId xmlns:a16="http://schemas.microsoft.com/office/drawing/2014/main" id="{9F802724-0D9D-8BB8-F5C2-EB73ED7B2D0A}"/>
              </a:ext>
            </a:extLst>
          </p:cNvPr>
          <p:cNvSpPr txBox="1"/>
          <p:nvPr/>
        </p:nvSpPr>
        <p:spPr>
          <a:xfrm>
            <a:off x="148203" y="356463"/>
            <a:ext cx="11852453" cy="1200329"/>
          </a:xfrm>
          <a:prstGeom prst="rect">
            <a:avLst/>
          </a:prstGeom>
          <a:noFill/>
        </p:spPr>
        <p:txBody>
          <a:bodyPr wrap="square">
            <a:spAutoFit/>
          </a:bodyPr>
          <a:lstStyle/>
          <a:p>
            <a:r>
              <a:rPr lang="en-US" sz="2400" b="0" i="0" dirty="0">
                <a:solidFill>
                  <a:srgbClr val="576F78"/>
                </a:solidFill>
                <a:effectLst/>
                <a:latin typeface="Arial" panose="020B0604020202020204" pitchFamily="34" charset="0"/>
              </a:rPr>
              <a:t>Miquel Vidal, M., &amp; Castellano-Tejedor, C. (2022). Identification of marketing strategies influencing consumers’ perception of healthy food products and triggering purchasing decisions. </a:t>
            </a:r>
            <a:r>
              <a:rPr lang="en-US" sz="2400" b="0" i="1" dirty="0">
                <a:solidFill>
                  <a:srgbClr val="576F78"/>
                </a:solidFill>
                <a:effectLst/>
                <a:latin typeface="Arial" panose="020B0604020202020204" pitchFamily="34" charset="0"/>
              </a:rPr>
              <a:t>Businesses</a:t>
            </a:r>
            <a:r>
              <a:rPr lang="en-US" sz="2400" b="0" i="0" dirty="0">
                <a:solidFill>
                  <a:srgbClr val="576F78"/>
                </a:solidFill>
                <a:effectLst/>
                <a:latin typeface="Arial" panose="020B0604020202020204" pitchFamily="34" charset="0"/>
              </a:rPr>
              <a:t>, </a:t>
            </a:r>
            <a:r>
              <a:rPr lang="en-US" sz="2400" b="0" i="1" dirty="0">
                <a:solidFill>
                  <a:srgbClr val="576F78"/>
                </a:solidFill>
                <a:effectLst/>
                <a:latin typeface="Arial" panose="020B0604020202020204" pitchFamily="34" charset="0"/>
              </a:rPr>
              <a:t>2</a:t>
            </a:r>
            <a:r>
              <a:rPr lang="en-US" sz="2400" b="0" i="0" dirty="0">
                <a:solidFill>
                  <a:srgbClr val="576F78"/>
                </a:solidFill>
                <a:effectLst/>
                <a:latin typeface="Arial" panose="020B0604020202020204" pitchFamily="34" charset="0"/>
              </a:rPr>
              <a:t>(4), 410-422. </a:t>
            </a:r>
            <a:r>
              <a:rPr lang="en-GB" sz="2400" dirty="0">
                <a:latin typeface="Arial" panose="020B0604020202020204" pitchFamily="34" charset="0"/>
                <a:cs typeface="Arial" panose="020B0604020202020204" pitchFamily="34" charset="0"/>
                <a:hlinkClick r:id="rId2"/>
              </a:rPr>
              <a:t>https://doi.org/10.3390/businesses2040026</a:t>
            </a:r>
            <a:r>
              <a:rPr lang="en-GB" sz="2400" dirty="0">
                <a:latin typeface="Arial" panose="020B0604020202020204" pitchFamily="34" charset="0"/>
                <a:cs typeface="Arial" panose="020B0604020202020204" pitchFamily="34" charset="0"/>
              </a:rPr>
              <a:t> </a:t>
            </a:r>
            <a:endParaRPr lang="en-GB" sz="2400" dirty="0">
              <a:solidFill>
                <a:srgbClr val="576F78"/>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87400304-11F2-489A-CB7B-4888FB1E04AB}"/>
              </a:ext>
            </a:extLst>
          </p:cNvPr>
          <p:cNvSpPr>
            <a:spLocks noChangeArrowheads="1"/>
          </p:cNvSpPr>
          <p:nvPr/>
        </p:nvSpPr>
        <p:spPr bwMode="auto">
          <a:xfrm>
            <a:off x="148203" y="2348880"/>
            <a:ext cx="1180931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3200" dirty="0">
                <a:solidFill>
                  <a:srgbClr val="576F78"/>
                </a:solidFill>
                <a:latin typeface="Arial" panose="020B0604020202020204" pitchFamily="34" charset="0"/>
                <a:cs typeface="Arial" panose="020B0604020202020204" pitchFamily="34" charset="0"/>
              </a:rPr>
              <a:t>“Using green packaging, nutritional claims related to low-calorie intakes or accentuating salt and macronutrient content, and using opinion leaders with whom consumers can relate to, were the most influential factors in fostering a healthy perception of pre-packaged food products.” </a:t>
            </a:r>
            <a:endParaRPr lang="en-GB" sz="320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681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DA1E1-D8A7-09FD-61B8-1DD3104BE52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428209A-F13C-EDF8-75A1-E7EC307E40A4}"/>
              </a:ext>
            </a:extLst>
          </p:cNvPr>
          <p:cNvSpPr>
            <a:spLocks noGrp="1"/>
          </p:cNvSpPr>
          <p:nvPr>
            <p:ph type="sldNum" sz="quarter" idx="13"/>
          </p:nvPr>
        </p:nvSpPr>
        <p:spPr/>
        <p:txBody>
          <a:bodyPr/>
          <a:lstStyle/>
          <a:p>
            <a:fld id="{F5E45846-3850-0E4C-9169-F363897848C0}" type="slidenum">
              <a:rPr lang="en-US" smtClean="0"/>
              <a:pPr/>
              <a:t>29</a:t>
            </a:fld>
            <a:endParaRPr lang="en-US" dirty="0"/>
          </a:p>
        </p:txBody>
      </p:sp>
      <p:sp>
        <p:nvSpPr>
          <p:cNvPr id="7" name="TextBox 6">
            <a:extLst>
              <a:ext uri="{FF2B5EF4-FFF2-40B4-BE49-F238E27FC236}">
                <a16:creationId xmlns:a16="http://schemas.microsoft.com/office/drawing/2014/main" id="{9E96CD81-40AD-D9C3-226E-527D69A42842}"/>
              </a:ext>
            </a:extLst>
          </p:cNvPr>
          <p:cNvSpPr txBox="1"/>
          <p:nvPr/>
        </p:nvSpPr>
        <p:spPr>
          <a:xfrm>
            <a:off x="148203" y="356463"/>
            <a:ext cx="11852453" cy="1200329"/>
          </a:xfrm>
          <a:prstGeom prst="rect">
            <a:avLst/>
          </a:prstGeom>
          <a:noFill/>
        </p:spPr>
        <p:txBody>
          <a:bodyPr wrap="square">
            <a:spAutoFit/>
          </a:bodyPr>
          <a:lstStyle/>
          <a:p>
            <a:r>
              <a:rPr lang="en-US" sz="2400" b="0" i="0" dirty="0">
                <a:solidFill>
                  <a:srgbClr val="576F78"/>
                </a:solidFill>
                <a:effectLst/>
                <a:latin typeface="Arial" panose="020B0604020202020204" pitchFamily="34" charset="0"/>
              </a:rPr>
              <a:t>Miquel Vidal, M., &amp; Castellano-Tejedor, C. (2022). Identification of marketing strategies influencing consumers’ perception of healthy food products and triggering purchasing decisions. </a:t>
            </a:r>
            <a:r>
              <a:rPr lang="en-US" sz="2400" b="0" i="1" dirty="0">
                <a:solidFill>
                  <a:srgbClr val="576F78"/>
                </a:solidFill>
                <a:effectLst/>
                <a:latin typeface="Arial" panose="020B0604020202020204" pitchFamily="34" charset="0"/>
              </a:rPr>
              <a:t>Businesses</a:t>
            </a:r>
            <a:r>
              <a:rPr lang="en-US" sz="2400" b="0" i="0" dirty="0">
                <a:solidFill>
                  <a:srgbClr val="576F78"/>
                </a:solidFill>
                <a:effectLst/>
                <a:latin typeface="Arial" panose="020B0604020202020204" pitchFamily="34" charset="0"/>
              </a:rPr>
              <a:t>, </a:t>
            </a:r>
            <a:r>
              <a:rPr lang="en-US" sz="2400" b="0" i="1" dirty="0">
                <a:solidFill>
                  <a:srgbClr val="576F78"/>
                </a:solidFill>
                <a:effectLst/>
                <a:latin typeface="Arial" panose="020B0604020202020204" pitchFamily="34" charset="0"/>
              </a:rPr>
              <a:t>2</a:t>
            </a:r>
            <a:r>
              <a:rPr lang="en-US" sz="2400" b="0" i="0" dirty="0">
                <a:solidFill>
                  <a:srgbClr val="576F78"/>
                </a:solidFill>
                <a:effectLst/>
                <a:latin typeface="Arial" panose="020B0604020202020204" pitchFamily="34" charset="0"/>
              </a:rPr>
              <a:t>(4), 410-422. </a:t>
            </a:r>
            <a:r>
              <a:rPr lang="en-GB" sz="2400" dirty="0">
                <a:latin typeface="Arial" panose="020B0604020202020204" pitchFamily="34" charset="0"/>
                <a:cs typeface="Arial" panose="020B0604020202020204" pitchFamily="34" charset="0"/>
                <a:hlinkClick r:id="rId2"/>
              </a:rPr>
              <a:t>https://doi.org/10.3390/businesses2040026</a:t>
            </a:r>
            <a:r>
              <a:rPr lang="en-GB" sz="2400" dirty="0">
                <a:latin typeface="Arial" panose="020B0604020202020204" pitchFamily="34" charset="0"/>
                <a:cs typeface="Arial" panose="020B0604020202020204" pitchFamily="34" charset="0"/>
              </a:rPr>
              <a:t> </a:t>
            </a:r>
            <a:endParaRPr lang="en-GB" sz="2400" dirty="0">
              <a:solidFill>
                <a:srgbClr val="576F78"/>
              </a:solidFill>
              <a:latin typeface="Arial" panose="020B0604020202020204" pitchFamily="34" charset="0"/>
              <a:cs typeface="Arial" panose="020B0604020202020204" pitchFamily="34" charset="0"/>
            </a:endParaRPr>
          </a:p>
        </p:txBody>
      </p:sp>
      <p:sp>
        <p:nvSpPr>
          <p:cNvPr id="10" name="Rectangle 4">
            <a:extLst>
              <a:ext uri="{FF2B5EF4-FFF2-40B4-BE49-F238E27FC236}">
                <a16:creationId xmlns:a16="http://schemas.microsoft.com/office/drawing/2014/main" id="{DED4385C-E656-4627-F875-A31FC01614AC}"/>
              </a:ext>
            </a:extLst>
          </p:cNvPr>
          <p:cNvSpPr>
            <a:spLocks noChangeArrowheads="1"/>
          </p:cNvSpPr>
          <p:nvPr/>
        </p:nvSpPr>
        <p:spPr bwMode="auto">
          <a:xfrm>
            <a:off x="148203" y="2348880"/>
            <a:ext cx="1180931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3200" dirty="0">
                <a:solidFill>
                  <a:srgbClr val="576F78"/>
                </a:solidFill>
                <a:latin typeface="Arial" panose="020B0604020202020204" pitchFamily="34" charset="0"/>
                <a:cs typeface="Arial" panose="020B0604020202020204" pitchFamily="34" charset="0"/>
              </a:rPr>
              <a:t>“Using </a:t>
            </a:r>
            <a:r>
              <a:rPr lang="en-US" sz="3200" dirty="0">
                <a:solidFill>
                  <a:srgbClr val="EC6608"/>
                </a:solidFill>
                <a:latin typeface="Arial" panose="020B0604020202020204" pitchFamily="34" charset="0"/>
                <a:cs typeface="Arial" panose="020B0604020202020204" pitchFamily="34" charset="0"/>
              </a:rPr>
              <a:t>green packaging</a:t>
            </a:r>
            <a:r>
              <a:rPr lang="en-US" sz="3200" dirty="0">
                <a:solidFill>
                  <a:srgbClr val="576F78"/>
                </a:solidFill>
                <a:latin typeface="Arial" panose="020B0604020202020204" pitchFamily="34" charset="0"/>
                <a:cs typeface="Arial" panose="020B0604020202020204" pitchFamily="34" charset="0"/>
              </a:rPr>
              <a:t>, nutritional claims related to low-calorie intakes or accentuating salt and macronutrient content, and using opinion leaders with whom consumers can relate to, were the most influential factors in fostering a healthy perception of pre-packaged food products.” </a:t>
            </a:r>
            <a:endParaRPr lang="en-GB" sz="320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9649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80C6B-D4D5-5489-3219-C72667CAD9B1}"/>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C398A06-B894-F594-A7F5-E2CAC0F674A3}"/>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EC660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a:t>
            </a:r>
            <a:r>
              <a:rPr lang="en-US" sz="2400" dirty="0">
                <a:solidFill>
                  <a:srgbClr val="576F78"/>
                </a:solidFill>
                <a:latin typeface="Arial" panose="020B0604020202020204" pitchFamily="34" charset="0"/>
                <a:cs typeface="Arial" panose="020B0604020202020204" pitchFamily="34" charset="0"/>
              </a:rPr>
              <a:t>(Miquel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56FB86D5-E33F-5953-03B0-CDD0FF83B9FC}"/>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3B6FB0DD-B9A0-B02A-BBC1-863AA4C925DE}"/>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3276101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6A0FB-A555-B0AA-C5B6-3BA8DF9CF596}"/>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48C805D6-1528-7F2C-AE36-E202FDE89CB7}"/>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grammar/wording</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7B52CB8C-8751-D68A-B76F-1F18406EEB1B}"/>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680AC31F-9C8A-D21A-1FF1-03B605C4B633}"/>
              </a:ext>
            </a:extLst>
          </p:cNvPr>
          <p:cNvSpPr>
            <a:spLocks noChangeArrowheads="1"/>
          </p:cNvSpPr>
          <p:nvPr/>
        </p:nvSpPr>
        <p:spPr bwMode="auto">
          <a:xfrm>
            <a:off x="420577" y="2585284"/>
            <a:ext cx="1057196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Misuse citations (</a:t>
            </a:r>
            <a:r>
              <a:rPr lang="en-US" dirty="0">
                <a:solidFill>
                  <a:srgbClr val="576F78"/>
                </a:solidFill>
                <a:latin typeface="Arial" panose="020B0604020202020204" pitchFamily="34" charset="0"/>
                <a:cs typeface="Arial" panose="020B0604020202020204" pitchFamily="34" charset="0"/>
              </a:rPr>
              <a:t>misrepresent the original source's meaning, cite irrelevant works to pad references)</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662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6F3A-E1D0-D1BB-BE14-9E4AEB4800BA}"/>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F7F43A60-1734-7190-5CAA-DD441A0F804E}"/>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EC660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a:t>
            </a:r>
            <a:r>
              <a:rPr lang="en-US" sz="2400" dirty="0">
                <a:solidFill>
                  <a:srgbClr val="576F78"/>
                </a:solidFill>
                <a:latin typeface="Arial" panose="020B0604020202020204" pitchFamily="34" charset="0"/>
                <a:cs typeface="Arial" panose="020B0604020202020204" pitchFamily="34" charset="0"/>
              </a:rPr>
              <a:t>(Miquel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9" name="Line 9">
            <a:extLst>
              <a:ext uri="{FF2B5EF4-FFF2-40B4-BE49-F238E27FC236}">
                <a16:creationId xmlns:a16="http://schemas.microsoft.com/office/drawing/2014/main" id="{E7179719-F048-2FB4-D227-044A293D0F9B}"/>
              </a:ext>
            </a:extLst>
          </p:cNvPr>
          <p:cNvSpPr>
            <a:spLocks noChangeShapeType="1"/>
          </p:cNvSpPr>
          <p:nvPr/>
        </p:nvSpPr>
        <p:spPr bwMode="auto">
          <a:xfrm>
            <a:off x="6312024" y="1556792"/>
            <a:ext cx="4968552"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E67EC80E-67E7-DCF4-4B9B-87FC8263A954}"/>
              </a:ext>
            </a:extLst>
          </p:cNvPr>
          <p:cNvSpPr>
            <a:spLocks noChangeShapeType="1"/>
          </p:cNvSpPr>
          <p:nvPr/>
        </p:nvSpPr>
        <p:spPr bwMode="auto">
          <a:xfrm>
            <a:off x="263352" y="1844824"/>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5064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DAE88-D43B-95F7-CE7D-EBD8E9EA87BC}"/>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F14F219E-C85F-0E80-87A7-17113833D162}"/>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a:t>
            </a:r>
            <a:r>
              <a:rPr lang="en-US" sz="2400" dirty="0">
                <a:solidFill>
                  <a:srgbClr val="EC6608"/>
                </a:solidFill>
                <a:latin typeface="Arial" panose="020B0604020202020204" pitchFamily="34" charset="0"/>
                <a:cs typeface="Arial" panose="020B0604020202020204" pitchFamily="34" charset="0"/>
              </a:rPr>
              <a:t>Green packaging is becoming a common phenomenon; however, its real effect on purchasing behavior is obscured. Some consumers admire eco-friendly packaging, and those who do not care, provided that the product attached to the packaging is of a higher price or less convenient </a:t>
            </a:r>
            <a:r>
              <a:rPr lang="en-US" sz="2400" dirty="0">
                <a:solidFill>
                  <a:srgbClr val="576F78"/>
                </a:solidFill>
                <a:latin typeface="Arial" panose="020B0604020202020204" pitchFamily="34" charset="0"/>
                <a:cs typeface="Arial" panose="020B0604020202020204" pitchFamily="34" charset="0"/>
              </a:rPr>
              <a:t>(Hossain,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1" name="Line 9">
            <a:extLst>
              <a:ext uri="{FF2B5EF4-FFF2-40B4-BE49-F238E27FC236}">
                <a16:creationId xmlns:a16="http://schemas.microsoft.com/office/drawing/2014/main" id="{090A8814-69AA-8220-AE2F-E284F9943746}"/>
              </a:ext>
            </a:extLst>
          </p:cNvPr>
          <p:cNvSpPr>
            <a:spLocks noChangeShapeType="1"/>
          </p:cNvSpPr>
          <p:nvPr/>
        </p:nvSpPr>
        <p:spPr bwMode="auto">
          <a:xfrm>
            <a:off x="4583832" y="2852936"/>
            <a:ext cx="662473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884301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A95E9-03A1-075F-501B-DA7B7BECCD2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82830F0-E452-08D9-C60D-612A04D31EF1}"/>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a:t>
            </a:r>
            <a:r>
              <a:rPr lang="en-US" sz="2400" dirty="0">
                <a:solidFill>
                  <a:srgbClr val="EC6608"/>
                </a:solidFill>
                <a:latin typeface="Arial" panose="020B0604020202020204" pitchFamily="34" charset="0"/>
                <a:cs typeface="Arial" panose="020B0604020202020204" pitchFamily="34" charset="0"/>
              </a:rPr>
              <a:t>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a:t>
            </a:r>
            <a:r>
              <a:rPr lang="en-US" sz="2400" dirty="0">
                <a:solidFill>
                  <a:srgbClr val="576F78"/>
                </a:solidFill>
                <a:latin typeface="Arial" panose="020B0604020202020204" pitchFamily="34" charset="0"/>
                <a:cs typeface="Arial" panose="020B0604020202020204" pitchFamily="34" charset="0"/>
              </a:rPr>
              <a:t>(Roy,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2" name="Line 9">
            <a:extLst>
              <a:ext uri="{FF2B5EF4-FFF2-40B4-BE49-F238E27FC236}">
                <a16:creationId xmlns:a16="http://schemas.microsoft.com/office/drawing/2014/main" id="{32BE9A6C-B204-4646-C342-54B64E6D5F6E}"/>
              </a:ext>
            </a:extLst>
          </p:cNvPr>
          <p:cNvSpPr>
            <a:spLocks noChangeShapeType="1"/>
          </p:cNvSpPr>
          <p:nvPr/>
        </p:nvSpPr>
        <p:spPr bwMode="auto">
          <a:xfrm flipV="1">
            <a:off x="3647728" y="4509119"/>
            <a:ext cx="1296144" cy="1"/>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77458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1B184-FB10-0676-C3DB-D7B2ADB3DDF0}"/>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A0AEFC7F-633B-FFB1-88D3-17808C26F8E2}"/>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a:t>
            </a:r>
            <a:r>
              <a:rPr lang="en-US" sz="2400" dirty="0">
                <a:solidFill>
                  <a:srgbClr val="EC6608"/>
                </a:solidFill>
                <a:latin typeface="Arial" panose="020B0604020202020204" pitchFamily="34" charset="0"/>
                <a:cs typeface="Arial" panose="020B0604020202020204" pitchFamily="34" charset="0"/>
              </a:rPr>
              <a:t>Furthermore, consumers have a different interpretation of green packaging. Some take it seriously, and others are still doubtful of environmental assertions </a:t>
            </a:r>
            <a:r>
              <a:rPr lang="en-US" sz="2400" dirty="0">
                <a:solidFill>
                  <a:srgbClr val="576F78"/>
                </a:solidFill>
                <a:latin typeface="Arial" panose="020B0604020202020204" pitchFamily="34" charset="0"/>
                <a:cs typeface="Arial" panose="020B0604020202020204" pitchFamily="34" charset="0"/>
              </a:rPr>
              <a:t>(</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3" name="Line 9">
            <a:extLst>
              <a:ext uri="{FF2B5EF4-FFF2-40B4-BE49-F238E27FC236}">
                <a16:creationId xmlns:a16="http://schemas.microsoft.com/office/drawing/2014/main" id="{01913B64-9A24-8D73-5B9E-43E4A7562904}"/>
              </a:ext>
            </a:extLst>
          </p:cNvPr>
          <p:cNvSpPr>
            <a:spLocks noChangeShapeType="1"/>
          </p:cNvSpPr>
          <p:nvPr/>
        </p:nvSpPr>
        <p:spPr bwMode="auto">
          <a:xfrm flipV="1">
            <a:off x="4223792" y="5157191"/>
            <a:ext cx="2952328"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880323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31BA3-B2E8-EA13-2979-E5F27A23605A}"/>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E5ECAEBD-FCBE-CD30-5F0C-7E2FC2A6FEE0}"/>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a:t>
            </a:r>
            <a:r>
              <a:rPr lang="en-US" sz="2400" dirty="0">
                <a:solidFill>
                  <a:srgbClr val="EC6608"/>
                </a:solidFill>
                <a:latin typeface="Arial" panose="020B0604020202020204" pitchFamily="34" charset="0"/>
                <a:cs typeface="Arial" panose="020B0604020202020204" pitchFamily="34" charset="0"/>
              </a:rPr>
              <a:t>This ambivalence makes it difficult to predict the shopper's behavior. As a result, research on the real consumer behavior of the eco-friendly packaging in the UK food sector is needed to shed light on the motivations, obstacles, and decision-making factors </a:t>
            </a:r>
            <a:r>
              <a:rPr lang="en-US" sz="2400" dirty="0">
                <a:solidFill>
                  <a:srgbClr val="576F78"/>
                </a:solidFill>
                <a:latin typeface="Arial" panose="020B0604020202020204" pitchFamily="34" charset="0"/>
                <a:cs typeface="Arial" panose="020B0604020202020204" pitchFamily="34" charset="0"/>
              </a:rPr>
              <a:t>(Boz,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14" name="Line 9">
            <a:extLst>
              <a:ext uri="{FF2B5EF4-FFF2-40B4-BE49-F238E27FC236}">
                <a16:creationId xmlns:a16="http://schemas.microsoft.com/office/drawing/2014/main" id="{FE1E9662-94BD-900C-30A6-FC254D92AE21}"/>
              </a:ext>
            </a:extLst>
          </p:cNvPr>
          <p:cNvSpPr>
            <a:spLocks noChangeShapeType="1"/>
          </p:cNvSpPr>
          <p:nvPr/>
        </p:nvSpPr>
        <p:spPr bwMode="auto">
          <a:xfrm flipV="1">
            <a:off x="8369677" y="6165304"/>
            <a:ext cx="2694875"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5" name="Line 9">
            <a:extLst>
              <a:ext uri="{FF2B5EF4-FFF2-40B4-BE49-F238E27FC236}">
                <a16:creationId xmlns:a16="http://schemas.microsoft.com/office/drawing/2014/main" id="{404D68A0-6E94-99AE-4B79-3545BF57FBB2}"/>
              </a:ext>
            </a:extLst>
          </p:cNvPr>
          <p:cNvSpPr>
            <a:spLocks noChangeShapeType="1"/>
          </p:cNvSpPr>
          <p:nvPr/>
        </p:nvSpPr>
        <p:spPr bwMode="auto">
          <a:xfrm flipV="1">
            <a:off x="263352" y="6453336"/>
            <a:ext cx="1584176" cy="2"/>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18963279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A7FB9-EB82-A9BD-9DBB-7A7CBFCCCAA1}"/>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0E84411A-5CDE-DF9E-AFB7-30975892EA8D}"/>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a:t>
            </a:r>
            <a:r>
              <a:rPr lang="pl-PL">
                <a:solidFill>
                  <a:srgbClr val="576F78"/>
                </a:solidFill>
                <a:latin typeface="Arial" panose="020B0604020202020204" pitchFamily="34" charset="0"/>
                <a:cs typeface="Arial" panose="020B0604020202020204" pitchFamily="34" charset="0"/>
                <a:sym typeface="Wingdings" panose="05000000000000000000" pitchFamily="2" charset="2"/>
              </a:rPr>
              <a:t>/wording</a:t>
            </a:r>
            <a:r>
              <a:rPr lang="en-GB">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6E48ECD6-703B-CB68-08C2-B50E42D5CB69}"/>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D57B722F-B69C-A7F1-65CA-48B8002EAD63}"/>
              </a:ext>
            </a:extLst>
          </p:cNvPr>
          <p:cNvSpPr>
            <a:spLocks noChangeArrowheads="1"/>
          </p:cNvSpPr>
          <p:nvPr/>
        </p:nvSpPr>
        <p:spPr bwMode="auto">
          <a:xfrm>
            <a:off x="420577" y="2585284"/>
            <a:ext cx="1064397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Misuse citations (</a:t>
            </a:r>
            <a:r>
              <a:rPr lang="en-US" dirty="0">
                <a:solidFill>
                  <a:srgbClr val="576F78"/>
                </a:solidFill>
                <a:latin typeface="Arial" panose="020B0604020202020204" pitchFamily="34" charset="0"/>
                <a:cs typeface="Arial" panose="020B0604020202020204" pitchFamily="34" charset="0"/>
              </a:rPr>
              <a:t>misrepresent the original source's meaning, cite irrelevant works to pad references)</a:t>
            </a:r>
            <a:endParaRPr lang="en-GB" noProof="0" dirty="0">
              <a:solidFill>
                <a:srgbClr val="576F78"/>
              </a:solidFill>
              <a:latin typeface="Arial" panose="020B0604020202020204" pitchFamily="34" charset="0"/>
              <a:cs typeface="Arial" panose="020B0604020202020204" pitchFamily="34" charset="0"/>
            </a:endParaRPr>
          </a:p>
        </p:txBody>
      </p:sp>
      <p:sp>
        <p:nvSpPr>
          <p:cNvPr id="2" name="Rectangle 4">
            <a:extLst>
              <a:ext uri="{FF2B5EF4-FFF2-40B4-BE49-F238E27FC236}">
                <a16:creationId xmlns:a16="http://schemas.microsoft.com/office/drawing/2014/main" id="{81415C2B-D00C-CA17-760A-8E4FF866671F}"/>
              </a:ext>
            </a:extLst>
          </p:cNvPr>
          <p:cNvSpPr>
            <a:spLocks noChangeArrowheads="1"/>
          </p:cNvSpPr>
          <p:nvPr/>
        </p:nvSpPr>
        <p:spPr bwMode="auto">
          <a:xfrm>
            <a:off x="420575" y="3755569"/>
            <a:ext cx="112200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pl-PL" noProof="0" dirty="0">
                <a:solidFill>
                  <a:srgbClr val="576F78"/>
                </a:solidFill>
                <a:latin typeface="Arial" panose="020B0604020202020204" pitchFamily="34" charset="0"/>
                <a:cs typeface="Arial" panose="020B0604020202020204" pitchFamily="34" charset="0"/>
                <a:sym typeface="Wingdings" panose="05000000000000000000" pitchFamily="2" charset="2"/>
              </a:rPr>
              <a:t>Vagueness</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4">
            <a:extLst>
              <a:ext uri="{FF2B5EF4-FFF2-40B4-BE49-F238E27FC236}">
                <a16:creationId xmlns:a16="http://schemas.microsoft.com/office/drawing/2014/main" id="{3C0FD6D9-E085-1591-99AA-7DC30E8D8C6D}"/>
              </a:ext>
            </a:extLst>
          </p:cNvPr>
          <p:cNvSpPr>
            <a:spLocks noChangeArrowheads="1"/>
          </p:cNvSpPr>
          <p:nvPr/>
        </p:nvSpPr>
        <p:spPr bwMode="auto">
          <a:xfrm>
            <a:off x="425152" y="307171"/>
            <a:ext cx="112200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3600" noProof="0" dirty="0">
                <a:solidFill>
                  <a:srgbClr val="002332"/>
                </a:solidFill>
                <a:latin typeface="Arial" panose="020B0604020202020204" pitchFamily="34" charset="0"/>
                <a:cs typeface="Arial" panose="020B0604020202020204" pitchFamily="34" charset="0"/>
                <a:sym typeface="Wingdings" panose="05000000000000000000" pitchFamily="2" charset="2"/>
              </a:rPr>
              <a:t>Silly / uncritical / naive use of AI</a:t>
            </a:r>
            <a:endParaRPr lang="en-GB" sz="3600" noProof="0" dirty="0">
              <a:solidFill>
                <a:srgbClr val="0023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407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
                                        </p:tgtEl>
                                        <p:attrNameLst>
                                          <p:attrName>style.visibility</p:attrName>
                                        </p:attrNameLst>
                                      </p:cBhvr>
                                      <p:to>
                                        <p:strVal val="visible"/>
                                      </p:to>
                                    </p:set>
                                    <p:anim calcmode="discrete" valueType="clr">
                                      <p:cBhvr override="childStyle">
                                        <p:cTn id="14"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gtEl>
                                        <p:attrNameLst>
                                          <p:attrName>fillcolor</p:attrName>
                                        </p:attrNameLst>
                                      </p:cBhvr>
                                      <p:tavLst>
                                        <p:tav tm="0">
                                          <p:val>
                                            <p:clrVal>
                                              <a:schemeClr val="accent2"/>
                                            </p:clrVal>
                                          </p:val>
                                        </p:tav>
                                        <p:tav tm="50000">
                                          <p:val>
                                            <p:clrVal>
                                              <a:schemeClr val="hlink"/>
                                            </p:clrVal>
                                          </p:val>
                                        </p:tav>
                                      </p:tavLst>
                                    </p:anim>
                                    <p:set>
                                      <p:cBhvr>
                                        <p:cTn id="16"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EC1F2-C705-5F9B-768B-5B4C3191BBD1}"/>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921BDC3-B48D-DE9A-31AF-FA3A31B82F76}"/>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5538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CA55E-6463-308F-0242-328D8C61B364}"/>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8F3C9C5-ED37-371F-ACEF-E20E6C2A6BAF}"/>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8112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A088A-5C05-24CB-467E-37BB33C1999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F0ED982-37F3-B4C8-454A-144BF0A99E1B}"/>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22412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6D729-6D23-D7D2-DD3F-7CA49BB43ED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F6BD38FB-39E9-A831-3069-CA6329263BD2}"/>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a:t>
            </a:r>
            <a:r>
              <a:rPr lang="en-US" sz="2400" dirty="0">
                <a:solidFill>
                  <a:srgbClr val="EC6608"/>
                </a:solidFill>
                <a:latin typeface="Arial" panose="020B0604020202020204" pitchFamily="34" charset="0"/>
                <a:cs typeface="Arial" panose="020B0604020202020204" pitchFamily="34" charset="0"/>
              </a:rPr>
              <a:t>Some consumers admire </a:t>
            </a:r>
            <a:r>
              <a:rPr lang="en-US" sz="2400" dirty="0">
                <a:solidFill>
                  <a:srgbClr val="576F78"/>
                </a:solidFill>
                <a:latin typeface="Arial" panose="020B0604020202020204" pitchFamily="34" charset="0"/>
                <a:cs typeface="Arial" panose="020B0604020202020204" pitchFamily="34" charset="0"/>
              </a:rPr>
              <a:t>eco-friendly packaging, and </a:t>
            </a:r>
            <a:r>
              <a:rPr lang="en-US" sz="2400" dirty="0">
                <a:solidFill>
                  <a:srgbClr val="EC6608"/>
                </a:solidFill>
                <a:latin typeface="Arial" panose="020B0604020202020204" pitchFamily="34" charset="0"/>
                <a:cs typeface="Arial" panose="020B0604020202020204" pitchFamily="34" charset="0"/>
              </a:rPr>
              <a:t>those who do not </a:t>
            </a:r>
            <a:r>
              <a:rPr lang="en-US" sz="2400" dirty="0">
                <a:solidFill>
                  <a:srgbClr val="576F78"/>
                </a:solidFill>
                <a:latin typeface="Arial" panose="020B0604020202020204" pitchFamily="34" charset="0"/>
                <a:cs typeface="Arial" panose="020B0604020202020204" pitchFamily="34" charset="0"/>
              </a:rPr>
              <a:t>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1904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BE5FD-2950-E338-41B8-E12153B46700}"/>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933C572F-6D47-E5D0-90B2-0E2ABC174F98}"/>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a:t>
            </a:r>
            <a:r>
              <a:rPr lang="en-US" sz="2400" dirty="0">
                <a:solidFill>
                  <a:srgbClr val="EC6608"/>
                </a:solidFill>
                <a:latin typeface="Arial" panose="020B0604020202020204" pitchFamily="34" charset="0"/>
                <a:cs typeface="Arial" panose="020B0604020202020204" pitchFamily="34" charset="0"/>
              </a:rPr>
              <a:t>Some consumers admire </a:t>
            </a:r>
            <a:r>
              <a:rPr lang="en-US" sz="2400" dirty="0">
                <a:solidFill>
                  <a:srgbClr val="576F78"/>
                </a:solidFill>
                <a:latin typeface="Arial" panose="020B0604020202020204" pitchFamily="34" charset="0"/>
                <a:cs typeface="Arial" panose="020B0604020202020204" pitchFamily="34" charset="0"/>
              </a:rPr>
              <a:t>eco-friendly packaging, and </a:t>
            </a:r>
            <a:r>
              <a:rPr lang="en-US" sz="2400" dirty="0">
                <a:solidFill>
                  <a:srgbClr val="EC6608"/>
                </a:solidFill>
                <a:latin typeface="Arial" panose="020B0604020202020204" pitchFamily="34" charset="0"/>
                <a:cs typeface="Arial" panose="020B0604020202020204" pitchFamily="34" charset="0"/>
              </a:rPr>
              <a:t>those who do not </a:t>
            </a:r>
            <a:r>
              <a:rPr lang="en-US" sz="2400" dirty="0">
                <a:solidFill>
                  <a:srgbClr val="576F78"/>
                </a:solidFill>
                <a:latin typeface="Arial" panose="020B0604020202020204" pitchFamily="34" charset="0"/>
                <a:cs typeface="Arial" panose="020B0604020202020204" pitchFamily="34" charset="0"/>
              </a:rPr>
              <a:t>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81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1482-625B-3AF4-8BEF-DF5D8EC277FB}"/>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5D7010B4-5475-DBB0-0686-D193A2A30C65}"/>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a:t>
            </a:r>
            <a:r>
              <a:rPr lang="en-US" sz="2400" dirty="0">
                <a:solidFill>
                  <a:srgbClr val="EC6608"/>
                </a:solidFill>
                <a:latin typeface="Arial" panose="020B0604020202020204" pitchFamily="34" charset="0"/>
                <a:cs typeface="Arial" panose="020B0604020202020204" pitchFamily="34" charset="0"/>
              </a:rPr>
              <a:t>but</a:t>
            </a:r>
            <a:r>
              <a:rPr lang="en-US" sz="2400" dirty="0">
                <a:solidFill>
                  <a:srgbClr val="576F78"/>
                </a:solidFill>
                <a:latin typeface="Arial" panose="020B0604020202020204" pitchFamily="34" charset="0"/>
                <a:cs typeface="Arial" panose="020B0604020202020204" pitchFamily="34" charset="0"/>
              </a:rPr>
              <a:t> their purchasing behavior is otherwise. Most of the shoppers care more about price, convenience, and recognizable brands as opposed to being sustainable when purchasing food products (Miquel Vidal and Castellano-Tejedor, 2022). Green packaging is becoming a common phenomenon;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its real effect on purchasing behavior is obscured. </a:t>
            </a:r>
            <a:r>
              <a:rPr lang="en-US" sz="2400" dirty="0">
                <a:solidFill>
                  <a:srgbClr val="EC6608"/>
                </a:solidFill>
                <a:latin typeface="Arial" panose="020B0604020202020204" pitchFamily="34" charset="0"/>
                <a:cs typeface="Arial" panose="020B0604020202020204" pitchFamily="34" charset="0"/>
              </a:rPr>
              <a:t>Some consumers admire </a:t>
            </a:r>
            <a:r>
              <a:rPr lang="en-US" sz="2400" dirty="0">
                <a:solidFill>
                  <a:srgbClr val="576F78"/>
                </a:solidFill>
                <a:latin typeface="Arial" panose="020B0604020202020204" pitchFamily="34" charset="0"/>
                <a:cs typeface="Arial" panose="020B0604020202020204" pitchFamily="34" charset="0"/>
              </a:rPr>
              <a:t>eco-friendly packaging, and </a:t>
            </a:r>
            <a:r>
              <a:rPr lang="en-US" sz="2400" dirty="0">
                <a:solidFill>
                  <a:srgbClr val="EC6608"/>
                </a:solidFill>
                <a:latin typeface="Arial" panose="020B0604020202020204" pitchFamily="34" charset="0"/>
                <a:cs typeface="Arial" panose="020B0604020202020204" pitchFamily="34" charset="0"/>
              </a:rPr>
              <a:t>those who do not </a:t>
            </a:r>
            <a:r>
              <a:rPr lang="en-US" sz="2400" dirty="0">
                <a:solidFill>
                  <a:srgbClr val="576F78"/>
                </a:solidFill>
                <a:latin typeface="Arial" panose="020B0604020202020204" pitchFamily="34" charset="0"/>
                <a:cs typeface="Arial" panose="020B0604020202020204" pitchFamily="34" charset="0"/>
              </a:rPr>
              <a:t>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a:t>
            </a:r>
            <a:r>
              <a:rPr lang="en-US" sz="2400" dirty="0">
                <a:solidFill>
                  <a:srgbClr val="EC6608"/>
                </a:solidFill>
                <a:latin typeface="Arial" panose="020B0604020202020204" pitchFamily="34" charset="0"/>
                <a:cs typeface="Arial" panose="020B0604020202020204" pitchFamily="34" charset="0"/>
              </a:rPr>
              <a:t>However</a:t>
            </a:r>
            <a:r>
              <a:rPr lang="en-US" sz="2400" dirty="0">
                <a:solidFill>
                  <a:srgbClr val="576F78"/>
                </a:solidFill>
                <a:latin typeface="Arial" panose="020B0604020202020204" pitchFamily="34" charset="0"/>
                <a:cs typeface="Arial" panose="020B0604020202020204" pitchFamily="34" charset="0"/>
              </a:rPr>
              <a:t>, they are not sure whether they can result in more sales or customer loyalty. Lack of clear evidence can make companies unable to devise viable sustainability strategies (Roy, 2022). Furthermore, consumers have a different interpretation of green packaging. </a:t>
            </a:r>
            <a:r>
              <a:rPr lang="en-US" sz="2400" dirty="0">
                <a:solidFill>
                  <a:srgbClr val="EC6608"/>
                </a:solidFill>
                <a:latin typeface="Arial" panose="020B0604020202020204" pitchFamily="34" charset="0"/>
                <a:cs typeface="Arial" panose="020B0604020202020204" pitchFamily="34" charset="0"/>
              </a:rPr>
              <a:t>Some</a:t>
            </a:r>
            <a:r>
              <a:rPr lang="en-US" sz="2400" dirty="0">
                <a:solidFill>
                  <a:srgbClr val="576F78"/>
                </a:solidFill>
                <a:latin typeface="Arial" panose="020B0604020202020204" pitchFamily="34" charset="0"/>
                <a:cs typeface="Arial" panose="020B0604020202020204" pitchFamily="34" charset="0"/>
              </a:rPr>
              <a:t> take it seriously, and </a:t>
            </a:r>
            <a:r>
              <a:rPr lang="en-US" sz="2400" dirty="0">
                <a:solidFill>
                  <a:srgbClr val="EC6608"/>
                </a:solidFill>
                <a:latin typeface="Arial" panose="020B0604020202020204" pitchFamily="34" charset="0"/>
                <a:cs typeface="Arial" panose="020B0604020202020204" pitchFamily="34" charset="0"/>
              </a:rPr>
              <a:t>others</a:t>
            </a:r>
            <a:r>
              <a:rPr lang="en-US" sz="2400" dirty="0">
                <a:solidFill>
                  <a:srgbClr val="576F78"/>
                </a:solidFill>
                <a:latin typeface="Arial" panose="020B0604020202020204" pitchFamily="34" charset="0"/>
                <a:cs typeface="Arial" panose="020B0604020202020204" pitchFamily="34" charset="0"/>
              </a:rPr>
              <a:t>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41DECAC2-7512-7112-E7B4-990E4A70A13F}"/>
              </a:ext>
            </a:extLst>
          </p:cNvPr>
          <p:cNvSpPr/>
          <p:nvPr/>
        </p:nvSpPr>
        <p:spPr>
          <a:xfrm>
            <a:off x="3791744" y="1772816"/>
            <a:ext cx="1440160" cy="504056"/>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77411B7A-B289-142B-E46C-910A4E077D85}"/>
              </a:ext>
            </a:extLst>
          </p:cNvPr>
          <p:cNvSpPr/>
          <p:nvPr/>
        </p:nvSpPr>
        <p:spPr>
          <a:xfrm>
            <a:off x="4007767" y="3429000"/>
            <a:ext cx="1296145" cy="504056"/>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1B16BDE-69CD-99CA-7BE0-179FDE8745E4}"/>
              </a:ext>
            </a:extLst>
          </p:cNvPr>
          <p:cNvSpPr/>
          <p:nvPr/>
        </p:nvSpPr>
        <p:spPr>
          <a:xfrm>
            <a:off x="2495599" y="3789040"/>
            <a:ext cx="3312369" cy="504056"/>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3687981-852A-2CCC-D3B6-47360BDA45E6}"/>
              </a:ext>
            </a:extLst>
          </p:cNvPr>
          <p:cNvSpPr/>
          <p:nvPr/>
        </p:nvSpPr>
        <p:spPr>
          <a:xfrm>
            <a:off x="7968208" y="4797152"/>
            <a:ext cx="2016224" cy="432048"/>
          </a:xfrm>
          <a:prstGeom prst="ellipse">
            <a:avLst/>
          </a:prstGeom>
          <a:noFill/>
          <a:ln w="57150">
            <a:solidFill>
              <a:srgbClr val="C30D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Line 9">
            <a:extLst>
              <a:ext uri="{FF2B5EF4-FFF2-40B4-BE49-F238E27FC236}">
                <a16:creationId xmlns:a16="http://schemas.microsoft.com/office/drawing/2014/main" id="{C0A1CB10-1ECF-F0F3-2EDE-FB7867D0B3BA}"/>
              </a:ext>
            </a:extLst>
          </p:cNvPr>
          <p:cNvSpPr>
            <a:spLocks noChangeShapeType="1"/>
          </p:cNvSpPr>
          <p:nvPr/>
        </p:nvSpPr>
        <p:spPr bwMode="auto">
          <a:xfrm>
            <a:off x="3503712" y="548681"/>
            <a:ext cx="25202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8" name="Line 9">
            <a:extLst>
              <a:ext uri="{FF2B5EF4-FFF2-40B4-BE49-F238E27FC236}">
                <a16:creationId xmlns:a16="http://schemas.microsoft.com/office/drawing/2014/main" id="{461F310E-41B4-F829-E953-CB2C7E5D2985}"/>
              </a:ext>
            </a:extLst>
          </p:cNvPr>
          <p:cNvSpPr>
            <a:spLocks noChangeShapeType="1"/>
          </p:cNvSpPr>
          <p:nvPr/>
        </p:nvSpPr>
        <p:spPr bwMode="auto">
          <a:xfrm flipV="1">
            <a:off x="7680176" y="836712"/>
            <a:ext cx="72008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9" name="Line 9">
            <a:extLst>
              <a:ext uri="{FF2B5EF4-FFF2-40B4-BE49-F238E27FC236}">
                <a16:creationId xmlns:a16="http://schemas.microsoft.com/office/drawing/2014/main" id="{55708577-9554-460D-A804-739D5469BC83}"/>
              </a:ext>
            </a:extLst>
          </p:cNvPr>
          <p:cNvSpPr>
            <a:spLocks noChangeShapeType="1"/>
          </p:cNvSpPr>
          <p:nvPr/>
        </p:nvSpPr>
        <p:spPr bwMode="auto">
          <a:xfrm flipV="1">
            <a:off x="5231904" y="2204864"/>
            <a:ext cx="86409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10" name="Line 9">
            <a:extLst>
              <a:ext uri="{FF2B5EF4-FFF2-40B4-BE49-F238E27FC236}">
                <a16:creationId xmlns:a16="http://schemas.microsoft.com/office/drawing/2014/main" id="{A53F84CA-A559-6049-776E-D3CA79D3661D}"/>
              </a:ext>
            </a:extLst>
          </p:cNvPr>
          <p:cNvSpPr>
            <a:spLocks noChangeShapeType="1"/>
          </p:cNvSpPr>
          <p:nvPr/>
        </p:nvSpPr>
        <p:spPr bwMode="auto">
          <a:xfrm flipV="1">
            <a:off x="4871864" y="4797152"/>
            <a:ext cx="864096"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97168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ppt_x</p:attrName>
                                        </p:attrNameLst>
                                      </p:cBhvr>
                                      <p:tavLst>
                                        <p:tav tm="0">
                                          <p:val>
                                            <p:strVal val="#ppt_x-.2"/>
                                          </p:val>
                                        </p:tav>
                                        <p:tav tm="100000">
                                          <p:val>
                                            <p:strVal val="#ppt_x"/>
                                          </p:val>
                                        </p:tav>
                                      </p:tavLst>
                                    </p:anim>
                                    <p:anim calcmode="lin" valueType="num">
                                      <p:cBhvr>
                                        <p:cTn id="2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ppt_x</p:attrName>
                                        </p:attrNameLst>
                                      </p:cBhvr>
                                      <p:tavLst>
                                        <p:tav tm="0">
                                          <p:val>
                                            <p:strVal val="#ppt_x-.2"/>
                                          </p:val>
                                        </p:tav>
                                        <p:tav tm="100000">
                                          <p:val>
                                            <p:strVal val="#ppt_x"/>
                                          </p:val>
                                        </p:tav>
                                      </p:tavLst>
                                    </p:anim>
                                    <p:anim calcmode="lin" valueType="num">
                                      <p:cBhvr>
                                        <p:cTn id="3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6" dur="1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9"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1000" fill="hold"/>
                                        <p:tgtEl>
                                          <p:spTgt spid="9"/>
                                        </p:tgtEl>
                                        <p:attrNameLst>
                                          <p:attrName>ppt_x</p:attrName>
                                        </p:attrNameLst>
                                      </p:cBhvr>
                                      <p:tavLst>
                                        <p:tav tm="0">
                                          <p:val>
                                            <p:strVal val="#ppt_x-.2"/>
                                          </p:val>
                                        </p:tav>
                                        <p:tav tm="100000">
                                          <p:val>
                                            <p:strVal val="#ppt_x"/>
                                          </p:val>
                                        </p:tav>
                                      </p:tavLst>
                                    </p:anim>
                                    <p:anim calcmode="lin" valueType="num">
                                      <p:cBhvr>
                                        <p:cTn id="42"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3" dur="10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1000" fill="hold"/>
                                        <p:tgtEl>
                                          <p:spTgt spid="10"/>
                                        </p:tgtEl>
                                        <p:attrNameLst>
                                          <p:attrName>ppt_x</p:attrName>
                                        </p:attrNameLst>
                                      </p:cBhvr>
                                      <p:tavLst>
                                        <p:tav tm="0">
                                          <p:val>
                                            <p:strVal val="#ppt_x-.2"/>
                                          </p:val>
                                        </p:tav>
                                        <p:tav tm="100000">
                                          <p:val>
                                            <p:strVal val="#ppt_x"/>
                                          </p:val>
                                        </p:tav>
                                      </p:tavLst>
                                    </p:anim>
                                    <p:anim calcmode="lin" valueType="num">
                                      <p:cBhvr>
                                        <p:cTn id="49"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5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80304-3B20-38F9-E9FD-4E6B40059EDA}"/>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79444E15-C9A7-50A8-D1C3-BBEBE62E28E4}"/>
              </a:ext>
            </a:extLst>
          </p:cNvPr>
          <p:cNvSpPr>
            <a:spLocks noChangeArrowheads="1"/>
          </p:cNvSpPr>
          <p:nvPr/>
        </p:nvSpPr>
        <p:spPr bwMode="auto">
          <a:xfrm>
            <a:off x="425152" y="1140682"/>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Humanise = mess up the </a:t>
            </a:r>
            <a:r>
              <a:rPr lang="pl-PL" dirty="0">
                <a:solidFill>
                  <a:srgbClr val="576F78"/>
                </a:solidFill>
                <a:latin typeface="Arial" panose="020B0604020202020204" pitchFamily="34" charset="0"/>
                <a:cs typeface="Arial" panose="020B0604020202020204" pitchFamily="34" charset="0"/>
                <a:sym typeface="Wingdings" panose="05000000000000000000" pitchFamily="2" charset="2"/>
              </a:rPr>
              <a:t>grammar</a:t>
            </a:r>
            <a:r>
              <a:rPr lang="pl-PL">
                <a:solidFill>
                  <a:srgbClr val="576F78"/>
                </a:solidFill>
                <a:latin typeface="Arial" panose="020B0604020202020204" pitchFamily="34" charset="0"/>
                <a:cs typeface="Arial" panose="020B0604020202020204" pitchFamily="34" charset="0"/>
                <a:sym typeface="Wingdings" panose="05000000000000000000" pitchFamily="2" charset="2"/>
              </a:rPr>
              <a:t>/wording</a:t>
            </a:r>
            <a:r>
              <a:rPr lang="en-GB">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 bit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AF6E29EB-5C3E-1FC8-3094-CC158FCDD613}"/>
              </a:ext>
            </a:extLst>
          </p:cNvPr>
          <p:cNvSpPr>
            <a:spLocks noChangeArrowheads="1"/>
          </p:cNvSpPr>
          <p:nvPr/>
        </p:nvSpPr>
        <p:spPr bwMode="auto">
          <a:xfrm>
            <a:off x="420577" y="1845886"/>
            <a:ext cx="112154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Dazzle the reader with citations (215 words, 5 citations)</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B598EB3F-FC80-863F-50D3-0E23454B30C7}"/>
              </a:ext>
            </a:extLst>
          </p:cNvPr>
          <p:cNvSpPr>
            <a:spLocks noChangeArrowheads="1"/>
          </p:cNvSpPr>
          <p:nvPr/>
        </p:nvSpPr>
        <p:spPr bwMode="auto">
          <a:xfrm>
            <a:off x="420577" y="2585284"/>
            <a:ext cx="1064397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Misuse citations (</a:t>
            </a:r>
            <a:r>
              <a:rPr lang="en-US" dirty="0">
                <a:solidFill>
                  <a:srgbClr val="576F78"/>
                </a:solidFill>
                <a:latin typeface="Arial" panose="020B0604020202020204" pitchFamily="34" charset="0"/>
                <a:cs typeface="Arial" panose="020B0604020202020204" pitchFamily="34" charset="0"/>
              </a:rPr>
              <a:t>misrepresent the original source's meaning, cite irrelevant works to pad references)</a:t>
            </a:r>
            <a:endParaRPr lang="en-GB" noProof="0" dirty="0">
              <a:solidFill>
                <a:srgbClr val="576F78"/>
              </a:solidFill>
              <a:latin typeface="Arial" panose="020B0604020202020204" pitchFamily="34" charset="0"/>
              <a:cs typeface="Arial" panose="020B0604020202020204" pitchFamily="34" charset="0"/>
            </a:endParaRPr>
          </a:p>
        </p:txBody>
      </p:sp>
      <p:sp>
        <p:nvSpPr>
          <p:cNvPr id="2" name="Rectangle 4">
            <a:extLst>
              <a:ext uri="{FF2B5EF4-FFF2-40B4-BE49-F238E27FC236}">
                <a16:creationId xmlns:a16="http://schemas.microsoft.com/office/drawing/2014/main" id="{F1071411-9C99-848C-9B95-E5B248B2ABC6}"/>
              </a:ext>
            </a:extLst>
          </p:cNvPr>
          <p:cNvSpPr>
            <a:spLocks noChangeArrowheads="1"/>
          </p:cNvSpPr>
          <p:nvPr/>
        </p:nvSpPr>
        <p:spPr bwMode="auto">
          <a:xfrm>
            <a:off x="420575" y="3755569"/>
            <a:ext cx="265108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pl-PL" noProof="0" dirty="0">
                <a:solidFill>
                  <a:srgbClr val="576F78"/>
                </a:solidFill>
                <a:latin typeface="Arial" panose="020B0604020202020204" pitchFamily="34" charset="0"/>
                <a:cs typeface="Arial" panose="020B0604020202020204" pitchFamily="34" charset="0"/>
                <a:sym typeface="Wingdings" panose="05000000000000000000" pitchFamily="2" charset="2"/>
              </a:rPr>
              <a:t>Vagueness</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4">
            <a:extLst>
              <a:ext uri="{FF2B5EF4-FFF2-40B4-BE49-F238E27FC236}">
                <a16:creationId xmlns:a16="http://schemas.microsoft.com/office/drawing/2014/main" id="{E7FD608E-0FBE-5556-EB3B-DF9192A3E1F0}"/>
              </a:ext>
            </a:extLst>
          </p:cNvPr>
          <p:cNvSpPr>
            <a:spLocks noChangeArrowheads="1"/>
          </p:cNvSpPr>
          <p:nvPr/>
        </p:nvSpPr>
        <p:spPr bwMode="auto">
          <a:xfrm>
            <a:off x="2591598" y="3755569"/>
            <a:ext cx="907300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l-PL" noProof="0" dirty="0">
                <a:solidFill>
                  <a:srgbClr val="576F78"/>
                </a:solidFill>
                <a:latin typeface="Arial" panose="020B0604020202020204" pitchFamily="34" charset="0"/>
                <a:cs typeface="Arial" panose="020B0604020202020204" pitchFamily="34" charset="0"/>
                <a:sym typeface="Wingdings" panose="05000000000000000000" pitchFamily="2" charset="2"/>
              </a:rPr>
              <a:t>, lack of detail, everything is complex, nothing is certain</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7F21A54C-5B27-83DF-80D0-F96F14C782D0}"/>
              </a:ext>
            </a:extLst>
          </p:cNvPr>
          <p:cNvSpPr>
            <a:spLocks noChangeArrowheads="1"/>
          </p:cNvSpPr>
          <p:nvPr/>
        </p:nvSpPr>
        <p:spPr bwMode="auto">
          <a:xfrm>
            <a:off x="425152" y="307171"/>
            <a:ext cx="112200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3600" noProof="0">
                <a:solidFill>
                  <a:srgbClr val="002332"/>
                </a:solidFill>
                <a:latin typeface="Arial" panose="020B0604020202020204" pitchFamily="34" charset="0"/>
                <a:cs typeface="Arial" panose="020B0604020202020204" pitchFamily="34" charset="0"/>
                <a:sym typeface="Wingdings" panose="05000000000000000000" pitchFamily="2" charset="2"/>
              </a:rPr>
              <a:t>Silly / uncritical / naive </a:t>
            </a:r>
            <a:r>
              <a:rPr lang="en-US" sz="3600" noProof="0" dirty="0">
                <a:solidFill>
                  <a:srgbClr val="002332"/>
                </a:solidFill>
                <a:latin typeface="Arial" panose="020B0604020202020204" pitchFamily="34" charset="0"/>
                <a:cs typeface="Arial" panose="020B0604020202020204" pitchFamily="34" charset="0"/>
                <a:sym typeface="Wingdings" panose="05000000000000000000" pitchFamily="2" charset="2"/>
              </a:rPr>
              <a:t>use of AI</a:t>
            </a:r>
            <a:endParaRPr lang="en-GB" sz="3600" noProof="0" dirty="0">
              <a:solidFill>
                <a:srgbClr val="0023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240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C7F27-AD51-1D30-8457-C5034C89B06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556BB61-CC02-FE0E-3FA4-598E297C074F}"/>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103CD287-8274-F0EB-B208-C408036E55B0}"/>
              </a:ext>
            </a:extLst>
          </p:cNvPr>
          <p:cNvSpPr/>
          <p:nvPr/>
        </p:nvSpPr>
        <p:spPr>
          <a:xfrm>
            <a:off x="148203" y="188640"/>
            <a:ext cx="10340285"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98298D5-60FB-8F85-3156-D5EEEB2BCB83}"/>
              </a:ext>
            </a:extLst>
          </p:cNvPr>
          <p:cNvSpPr/>
          <p:nvPr/>
        </p:nvSpPr>
        <p:spPr>
          <a:xfrm>
            <a:off x="148203" y="548680"/>
            <a:ext cx="7459965"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E3346EB-92B7-3503-A361-1646D8EC0C2A}"/>
              </a:ext>
            </a:extLst>
          </p:cNvPr>
          <p:cNvSpPr/>
          <p:nvPr/>
        </p:nvSpPr>
        <p:spPr>
          <a:xfrm>
            <a:off x="148203" y="908720"/>
            <a:ext cx="10700325" cy="288032"/>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41FC871-2F04-FF10-01EE-42BF4822E1FD}"/>
              </a:ext>
            </a:extLst>
          </p:cNvPr>
          <p:cNvSpPr/>
          <p:nvPr/>
        </p:nvSpPr>
        <p:spPr>
          <a:xfrm>
            <a:off x="148203" y="1196752"/>
            <a:ext cx="6091813"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55C81A1-4794-5BDE-9899-F4C0213A67BC}"/>
              </a:ext>
            </a:extLst>
          </p:cNvPr>
          <p:cNvSpPr/>
          <p:nvPr/>
        </p:nvSpPr>
        <p:spPr>
          <a:xfrm>
            <a:off x="7608168" y="548680"/>
            <a:ext cx="3672408" cy="360040"/>
          </a:xfrm>
          <a:prstGeom prst="rect">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Line 9">
            <a:extLst>
              <a:ext uri="{FF2B5EF4-FFF2-40B4-BE49-F238E27FC236}">
                <a16:creationId xmlns:a16="http://schemas.microsoft.com/office/drawing/2014/main" id="{3C1CF97C-44B4-4C96-3C96-7E39D06EDE0E}"/>
              </a:ext>
            </a:extLst>
          </p:cNvPr>
          <p:cNvSpPr>
            <a:spLocks noChangeShapeType="1"/>
          </p:cNvSpPr>
          <p:nvPr/>
        </p:nvSpPr>
        <p:spPr bwMode="auto">
          <a:xfrm>
            <a:off x="1703512" y="3140968"/>
            <a:ext cx="648072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
        <p:nvSpPr>
          <p:cNvPr id="9" name="Line 9">
            <a:extLst>
              <a:ext uri="{FF2B5EF4-FFF2-40B4-BE49-F238E27FC236}">
                <a16:creationId xmlns:a16="http://schemas.microsoft.com/office/drawing/2014/main" id="{07443970-1939-8C09-48BD-388B0FCB3AC4}"/>
              </a:ext>
            </a:extLst>
          </p:cNvPr>
          <p:cNvSpPr>
            <a:spLocks noChangeShapeType="1"/>
          </p:cNvSpPr>
          <p:nvPr/>
        </p:nvSpPr>
        <p:spPr bwMode="auto">
          <a:xfrm>
            <a:off x="258706" y="4797152"/>
            <a:ext cx="4541150"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spTree>
    <p:extLst>
      <p:ext uri="{BB962C8B-B14F-4D97-AF65-F5344CB8AC3E}">
        <p14:creationId xmlns:p14="http://schemas.microsoft.com/office/powerpoint/2010/main" val="200591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ppt_x</p:attrName>
                                        </p:attrNameLst>
                                      </p:cBhvr>
                                      <p:tavLst>
                                        <p:tav tm="0">
                                          <p:val>
                                            <p:strVal val="#ppt_x-.2"/>
                                          </p:val>
                                        </p:tav>
                                        <p:tav tm="100000">
                                          <p:val>
                                            <p:strVal val="#ppt_x"/>
                                          </p:val>
                                        </p:tav>
                                      </p:tavLst>
                                    </p:anim>
                                    <p:anim calcmode="lin" valueType="num">
                                      <p:cBhvr>
                                        <p:cTn id="33"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ppt_x</p:attrName>
                                        </p:attrNameLst>
                                      </p:cBhvr>
                                      <p:tavLst>
                                        <p:tav tm="0">
                                          <p:val>
                                            <p:strVal val="#ppt_x-.2"/>
                                          </p:val>
                                        </p:tav>
                                        <p:tav tm="100000">
                                          <p:val>
                                            <p:strVal val="#ppt_x"/>
                                          </p:val>
                                        </p:tav>
                                      </p:tavLst>
                                    </p:anim>
                                    <p:anim calcmode="lin" valueType="num">
                                      <p:cBhvr>
                                        <p:cTn id="40"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D9F78F-4D83-0629-D4EA-557DA46E80B3}"/>
              </a:ext>
            </a:extLst>
          </p:cNvPr>
          <p:cNvPicPr>
            <a:picLocks noChangeAspect="1"/>
          </p:cNvPicPr>
          <p:nvPr/>
        </p:nvPicPr>
        <p:blipFill>
          <a:blip r:embed="rId2"/>
          <a:stretch>
            <a:fillRect/>
          </a:stretch>
        </p:blipFill>
        <p:spPr>
          <a:xfrm>
            <a:off x="1967541" y="332656"/>
            <a:ext cx="8160907" cy="6120680"/>
          </a:xfrm>
          <a:prstGeom prst="rect">
            <a:avLst/>
          </a:prstGeom>
        </p:spPr>
      </p:pic>
    </p:spTree>
    <p:extLst>
      <p:ext uri="{BB962C8B-B14F-4D97-AF65-F5344CB8AC3E}">
        <p14:creationId xmlns:p14="http://schemas.microsoft.com/office/powerpoint/2010/main" val="15723887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783FD-C0F6-6122-1815-3DB55DCA1FA7}"/>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621B77E6-3DC1-5FEC-C612-8C688C970255}"/>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250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6DBF5-A3FF-5D9F-4605-14E9BB56F1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4D44F87-7D00-8B85-5698-5FF6B29B44AB}"/>
              </a:ext>
            </a:extLst>
          </p:cNvPr>
          <p:cNvPicPr>
            <a:picLocks noChangeAspect="1"/>
          </p:cNvPicPr>
          <p:nvPr/>
        </p:nvPicPr>
        <p:blipFill>
          <a:blip r:embed="rId2"/>
          <a:stretch>
            <a:fillRect/>
          </a:stretch>
        </p:blipFill>
        <p:spPr>
          <a:xfrm>
            <a:off x="0" y="0"/>
            <a:ext cx="6989045" cy="6858000"/>
          </a:xfrm>
          <a:prstGeom prst="rect">
            <a:avLst/>
          </a:prstGeom>
        </p:spPr>
      </p:pic>
      <p:sp>
        <p:nvSpPr>
          <p:cNvPr id="6" name="Rectangle 5">
            <a:extLst>
              <a:ext uri="{FF2B5EF4-FFF2-40B4-BE49-F238E27FC236}">
                <a16:creationId xmlns:a16="http://schemas.microsoft.com/office/drawing/2014/main" id="{B62BBA42-AAD2-61A1-FB23-529166D2FAD0}"/>
              </a:ext>
            </a:extLst>
          </p:cNvPr>
          <p:cNvSpPr>
            <a:spLocks noChangeArrowheads="1"/>
          </p:cNvSpPr>
          <p:nvPr/>
        </p:nvSpPr>
        <p:spPr bwMode="auto">
          <a:xfrm rot="10800000" flipV="1">
            <a:off x="7176120" y="188640"/>
            <a:ext cx="4536504" cy="4358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EC6608"/>
                </a:solidFill>
                <a:latin typeface="Arial" panose="020B0604020202020204" pitchFamily="34" charset="0"/>
                <a:sym typeface="Wingdings" panose="05000000000000000000" pitchFamily="2" charset="2"/>
              </a:rPr>
              <a:t>“</a:t>
            </a:r>
            <a:r>
              <a:rPr lang="en-US" altLang="en-US" dirty="0">
                <a:solidFill>
                  <a:srgbClr val="576F78"/>
                </a:solidFill>
                <a:latin typeface="Arial" panose="020B0604020202020204" pitchFamily="34" charset="0"/>
              </a:rPr>
              <a:t>We need to camouflage the interior of the car. We’re </a:t>
            </a:r>
            <a:r>
              <a:rPr lang="en-US" altLang="en-US" dirty="0" err="1">
                <a:solidFill>
                  <a:srgbClr val="576F78"/>
                </a:solidFill>
                <a:latin typeface="Arial" panose="020B0604020202020204" pitchFamily="34" charset="0"/>
              </a:rPr>
              <a:t>gonna</a:t>
            </a:r>
            <a:r>
              <a:rPr lang="en-US" altLang="en-US" dirty="0">
                <a:solidFill>
                  <a:srgbClr val="576F78"/>
                </a:solidFill>
                <a:latin typeface="Arial" panose="020B0604020202020204" pitchFamily="34" charset="0"/>
              </a:rPr>
              <a:t> line the front seat and the back seat  and the floorboards with quilts and blankets. If a cop stops us and starts </a:t>
            </a:r>
            <a:r>
              <a:rPr lang="en-US" altLang="en-US" dirty="0" err="1">
                <a:solidFill>
                  <a:srgbClr val="576F78"/>
                </a:solidFill>
                <a:latin typeface="Arial" panose="020B0604020202020204" pitchFamily="34" charset="0"/>
              </a:rPr>
              <a:t>stickin</a:t>
            </a:r>
            <a:r>
              <a:rPr lang="en-US" altLang="en-US" dirty="0">
                <a:solidFill>
                  <a:srgbClr val="576F78"/>
                </a:solidFill>
                <a:latin typeface="Arial" panose="020B0604020202020204" pitchFamily="34" charset="0"/>
              </a:rPr>
              <a:t>’ his big snout in the car, the subterfuge won’t last. But at a glance, the car will appear to be normal.</a:t>
            </a:r>
            <a:r>
              <a:rPr lang="en-US" altLang="en-US" dirty="0">
                <a:solidFill>
                  <a:srgbClr val="EC6608"/>
                </a:solidFill>
                <a:latin typeface="Arial" panose="020B0604020202020204" pitchFamily="34" charset="0"/>
              </a:rPr>
              <a:t>”</a:t>
            </a:r>
          </a:p>
        </p:txBody>
      </p:sp>
    </p:spTree>
    <p:extLst>
      <p:ext uri="{BB962C8B-B14F-4D97-AF65-F5344CB8AC3E}">
        <p14:creationId xmlns:p14="http://schemas.microsoft.com/office/powerpoint/2010/main" val="187329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AA128-ADDF-5922-E54A-8561C9275624}"/>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878EEF5-FBF0-92F1-5A66-6B767F25E72B}"/>
              </a:ext>
            </a:extLst>
          </p:cNvPr>
          <p:cNvSpPr>
            <a:spLocks noChangeArrowheads="1"/>
          </p:cNvSpPr>
          <p:nvPr/>
        </p:nvSpPr>
        <p:spPr bwMode="auto">
          <a:xfrm>
            <a:off x="191344" y="188640"/>
            <a:ext cx="11809312" cy="6407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The UK consumers are a sizeable number who claim to be environmentally concerned, but their purchasing behavior is otherwise. Most of the shoppers care more about price, convenience, and recognizable brands as opposed to being sustainable when purchasing food products (Miquel Vidal and Castellano-Tejedor, 2022). Green packaging is becoming a common phenomenon; however, its real effect on purchasing behavior is obscured. Some consumers admire eco-friendly packaging, and those who do not care, provided that the product attached to the packaging is of a higher price or less convenient (Hossain, </a:t>
            </a:r>
            <a:r>
              <a:rPr lang="en-US" sz="2400" dirty="0" err="1">
                <a:solidFill>
                  <a:srgbClr val="576F78"/>
                </a:solidFill>
                <a:latin typeface="Arial" panose="020B0604020202020204" pitchFamily="34" charset="0"/>
                <a:cs typeface="Arial" panose="020B0604020202020204" pitchFamily="34" charset="0"/>
              </a:rPr>
              <a:t>Nekmahmud</a:t>
            </a:r>
            <a:r>
              <a:rPr lang="en-US" sz="2400" dirty="0">
                <a:solidFill>
                  <a:srgbClr val="576F78"/>
                </a:solidFill>
                <a:latin typeface="Arial" panose="020B0604020202020204" pitchFamily="34" charset="0"/>
                <a:cs typeface="Arial" panose="020B0604020202020204" pitchFamily="34" charset="0"/>
              </a:rPr>
              <a:t>, and Fekete-Farkas, 2022). Moreover, Retailers are faced with the increasing pressure to invest in sustainable packaging, investing in recyclable material, reduced-plastic design, and eco-friendly labelling. However, they are not sure whether they can result in more sales or customer loyalty. Lack of clear evidence can make companies unable to devise viable sustainability strategies (Roy, 2022). Furthermore, consumers have a different interpretation of green packaging. Some take it seriously, and others are still doubtful of environmental assertions (</a:t>
            </a:r>
            <a:r>
              <a:rPr lang="en-US" sz="2400" dirty="0" err="1">
                <a:solidFill>
                  <a:srgbClr val="576F78"/>
                </a:solidFill>
                <a:latin typeface="Arial" panose="020B0604020202020204" pitchFamily="34" charset="0"/>
                <a:cs typeface="Arial" panose="020B0604020202020204" pitchFamily="34" charset="0"/>
              </a:rPr>
              <a:t>Petkowicz</a:t>
            </a:r>
            <a:r>
              <a:rPr lang="en-US" sz="2400" dirty="0">
                <a:solidFill>
                  <a:srgbClr val="576F78"/>
                </a:solidFill>
                <a:latin typeface="Arial" panose="020B0604020202020204" pitchFamily="34" charset="0"/>
                <a:cs typeface="Arial" panose="020B0604020202020204" pitchFamily="34" charset="0"/>
              </a:rPr>
              <a:t> et al., 2024). This ambivalence makes it difficult to predict the shopper's behavior. As a result, research on the real consumer behavior of the eco-friendly packaging in the UK food sector is needed to shed light on the motivations, obstacles, and decision-making factors (Boz, Korhonen, and Sand, 2020).</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2430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5F6D9-E1C4-F43F-FCD0-8376288EB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19C7D-1B19-85F9-1227-DB629A4DDB68}"/>
              </a:ext>
            </a:extLst>
          </p:cNvPr>
          <p:cNvSpPr>
            <a:spLocks noGrp="1"/>
          </p:cNvSpPr>
          <p:nvPr>
            <p:ph type="title"/>
          </p:nvPr>
        </p:nvSpPr>
        <p:spPr>
          <a:xfrm>
            <a:off x="263352" y="202020"/>
            <a:ext cx="7272808" cy="562168"/>
          </a:xfrm>
        </p:spPr>
        <p:txBody>
          <a:bodyPr/>
          <a:lstStyle/>
          <a:p>
            <a:r>
              <a:rPr lang="en-GB" sz="2800" noProof="0" dirty="0"/>
              <a:t>Why </a:t>
            </a:r>
            <a:r>
              <a:rPr lang="en-GB" sz="2800" dirty="0"/>
              <a:t>people use</a:t>
            </a:r>
            <a:r>
              <a:rPr lang="en-GB" sz="2800" noProof="0" dirty="0"/>
              <a:t> generative AI?</a:t>
            </a:r>
          </a:p>
        </p:txBody>
      </p:sp>
      <p:sp>
        <p:nvSpPr>
          <p:cNvPr id="3" name="Rectangle 4">
            <a:extLst>
              <a:ext uri="{FF2B5EF4-FFF2-40B4-BE49-F238E27FC236}">
                <a16:creationId xmlns:a16="http://schemas.microsoft.com/office/drawing/2014/main" id="{D6675D91-545E-32B9-4C4E-6C9EB0852DCA}"/>
              </a:ext>
            </a:extLst>
          </p:cNvPr>
          <p:cNvSpPr>
            <a:spLocks noChangeArrowheads="1"/>
          </p:cNvSpPr>
          <p:nvPr/>
        </p:nvSpPr>
        <p:spPr bwMode="auto">
          <a:xfrm>
            <a:off x="263352" y="2636912"/>
            <a:ext cx="1180931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3200" dirty="0">
                <a:solidFill>
                  <a:srgbClr val="EC6608"/>
                </a:solidFill>
                <a:latin typeface="Arial" panose="020B0604020202020204" pitchFamily="34" charset="0"/>
                <a:cs typeface="Arial" panose="020B0604020202020204" pitchFamily="34" charset="0"/>
              </a:rPr>
              <a:t>“</a:t>
            </a:r>
            <a:r>
              <a:rPr lang="en-US" sz="3200" i="1" dirty="0">
                <a:solidFill>
                  <a:srgbClr val="576F78"/>
                </a:solidFill>
                <a:latin typeface="Arial" panose="020B0604020202020204" pitchFamily="34" charset="0"/>
                <a:cs typeface="Arial" panose="020B0604020202020204" pitchFamily="34" charset="0"/>
              </a:rPr>
              <a:t>I think it is safe to say that ChatGPT has spoiled me because it is becoming pretty hard for me to write a full sentence without the temptation to ask ChatGPT to fix it for me. Because </a:t>
            </a:r>
            <a:r>
              <a:rPr lang="en-US" sz="3200" i="1" dirty="0">
                <a:solidFill>
                  <a:srgbClr val="EC6608"/>
                </a:solidFill>
                <a:latin typeface="Arial" panose="020B0604020202020204" pitchFamily="34" charset="0"/>
                <a:cs typeface="Arial" panose="020B0604020202020204" pitchFamily="34" charset="0"/>
              </a:rPr>
              <a:t>they always use better words </a:t>
            </a:r>
            <a:r>
              <a:rPr lang="en-US" sz="3200" i="1" dirty="0">
                <a:solidFill>
                  <a:srgbClr val="576F78"/>
                </a:solidFill>
                <a:latin typeface="Arial" panose="020B0604020202020204" pitchFamily="34" charset="0"/>
                <a:cs typeface="Arial" panose="020B0604020202020204" pitchFamily="34" charset="0"/>
              </a:rPr>
              <a:t>when you are trying to express</a:t>
            </a:r>
            <a:r>
              <a:rPr lang="en-US" sz="3200" dirty="0">
                <a:solidFill>
                  <a:srgbClr val="576F78"/>
                </a:solidFill>
                <a:latin typeface="Arial" panose="020B0604020202020204" pitchFamily="34" charset="0"/>
                <a:cs typeface="Arial" panose="020B0604020202020204" pitchFamily="34" charset="0"/>
              </a:rPr>
              <a:t>.</a:t>
            </a:r>
            <a:r>
              <a:rPr lang="en-US" sz="3200" dirty="0">
                <a:solidFill>
                  <a:srgbClr val="EC6608"/>
                </a:solidFill>
                <a:latin typeface="Arial" panose="020B0604020202020204" pitchFamily="34" charset="0"/>
                <a:cs typeface="Arial" panose="020B0604020202020204" pitchFamily="34" charset="0"/>
              </a:rPr>
              <a:t>”</a:t>
            </a:r>
          </a:p>
          <a:p>
            <a:pPr>
              <a:lnSpc>
                <a:spcPct val="100000"/>
              </a:lnSpc>
              <a:spcBef>
                <a:spcPct val="0"/>
              </a:spcBef>
              <a:buNone/>
            </a:pPr>
            <a:r>
              <a:rPr lang="en-GB" sz="3200"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sz="3200"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sz="3200" dirty="0">
                <a:solidFill>
                  <a:srgbClr val="576F78"/>
                </a:solidFill>
                <a:latin typeface="Arial" panose="020B0604020202020204" pitchFamily="34" charset="0"/>
                <a:cs typeface="Arial" panose="020B0604020202020204" pitchFamily="34" charset="0"/>
              </a:rPr>
              <a:t> p. 93)</a:t>
            </a:r>
          </a:p>
        </p:txBody>
      </p:sp>
      <p:sp>
        <p:nvSpPr>
          <p:cNvPr id="4" name="Rectangle 3">
            <a:extLst>
              <a:ext uri="{FF2B5EF4-FFF2-40B4-BE49-F238E27FC236}">
                <a16:creationId xmlns:a16="http://schemas.microsoft.com/office/drawing/2014/main" id="{602A8769-8F9C-1001-E9CC-E75593C3C653}"/>
              </a:ext>
            </a:extLst>
          </p:cNvPr>
          <p:cNvSpPr>
            <a:spLocks noChangeArrowheads="1"/>
          </p:cNvSpPr>
          <p:nvPr/>
        </p:nvSpPr>
        <p:spPr bwMode="auto">
          <a:xfrm rot="10800000" flipV="1">
            <a:off x="191344" y="1285370"/>
            <a:ext cx="11809310"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3200" dirty="0">
                <a:solidFill>
                  <a:srgbClr val="EC6608"/>
                </a:solidFill>
                <a:latin typeface="Arial" panose="020B0604020202020204" pitchFamily="34" charset="0"/>
                <a:cs typeface="Arial" panose="020B0604020202020204" pitchFamily="34" charset="0"/>
              </a:rPr>
              <a:t>“</a:t>
            </a:r>
            <a:r>
              <a:rPr lang="en-GB" sz="3200" dirty="0">
                <a:solidFill>
                  <a:srgbClr val="576F78"/>
                </a:solidFill>
                <a:latin typeface="Arial" panose="020B0604020202020204" pitchFamily="34" charset="0"/>
                <a:cs typeface="Arial" panose="020B0604020202020204" pitchFamily="34" charset="0"/>
              </a:rPr>
              <a:t>students viewed </a:t>
            </a:r>
            <a:r>
              <a:rPr lang="en-US" sz="3200" dirty="0">
                <a:solidFill>
                  <a:srgbClr val="576F78"/>
                </a:solidFill>
                <a:latin typeface="Arial" panose="020B0604020202020204" pitchFamily="34" charset="0"/>
                <a:cs typeface="Arial" panose="020B0604020202020204" pitchFamily="34" charset="0"/>
              </a:rPr>
              <a:t>the AI-generated work as better than their own</a:t>
            </a:r>
            <a:r>
              <a:rPr lang="en-US" sz="3200" dirty="0">
                <a:solidFill>
                  <a:srgbClr val="EC6608"/>
                </a:solidFill>
                <a:latin typeface="Arial" panose="020B0604020202020204" pitchFamily="34" charset="0"/>
                <a:cs typeface="Arial" panose="020B0604020202020204" pitchFamily="34" charset="0"/>
              </a:rPr>
              <a:t>”</a:t>
            </a:r>
            <a:r>
              <a:rPr lang="en-US" sz="3200" dirty="0">
                <a:solidFill>
                  <a:srgbClr val="576F78"/>
                </a:solidFill>
                <a:latin typeface="Arial" panose="020B0604020202020204" pitchFamily="34" charset="0"/>
                <a:cs typeface="Arial" panose="020B0604020202020204" pitchFamily="34" charset="0"/>
              </a:rPr>
              <a:t> (Hyatt et al., 2025, p. 486)</a:t>
            </a:r>
            <a:endParaRPr lang="en-US" altLang="en-US" sz="320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230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gtEl>
                                        <p:attrNameLst>
                                          <p:attrName>style.visibility</p:attrName>
                                        </p:attrNameLst>
                                      </p:cBhvr>
                                      <p:to>
                                        <p:strVal val="visible"/>
                                      </p:to>
                                    </p:set>
                                    <p:anim calcmode="discrete" valueType="clr">
                                      <p:cBhvr override="childStyle">
                                        <p:cTn id="14"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gtEl>
                                        <p:attrNameLst>
                                          <p:attrName>fillcolor</p:attrName>
                                        </p:attrNameLst>
                                      </p:cBhvr>
                                      <p:tavLst>
                                        <p:tav tm="0">
                                          <p:val>
                                            <p:clrVal>
                                              <a:schemeClr val="accent2"/>
                                            </p:clrVal>
                                          </p:val>
                                        </p:tav>
                                        <p:tav tm="50000">
                                          <p:val>
                                            <p:clrVal>
                                              <a:schemeClr val="hlink"/>
                                            </p:clrVal>
                                          </p:val>
                                        </p:tav>
                                      </p:tavLst>
                                    </p:anim>
                                    <p:set>
                                      <p:cBhvr>
                                        <p:cTn id="16"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11B9035-270A-0CA4-ED3F-DECA0A97A70D}"/>
              </a:ext>
            </a:extLst>
          </p:cNvPr>
          <p:cNvSpPr>
            <a:spLocks noGrp="1"/>
          </p:cNvSpPr>
          <p:nvPr>
            <p:ph type="sldNum" sz="quarter" idx="13"/>
          </p:nvPr>
        </p:nvSpPr>
        <p:spPr/>
        <p:txBody>
          <a:bodyPr/>
          <a:lstStyle/>
          <a:p>
            <a:fld id="{F5E45846-3850-0E4C-9169-F363897848C0}" type="slidenum">
              <a:rPr lang="en-US" smtClean="0"/>
              <a:pPr/>
              <a:t>51</a:t>
            </a:fld>
            <a:endParaRPr lang="en-US" dirty="0"/>
          </a:p>
        </p:txBody>
      </p:sp>
      <p:pic>
        <p:nvPicPr>
          <p:cNvPr id="7" name="Picture 6">
            <a:extLst>
              <a:ext uri="{FF2B5EF4-FFF2-40B4-BE49-F238E27FC236}">
                <a16:creationId xmlns:a16="http://schemas.microsoft.com/office/drawing/2014/main" id="{A2FF5654-39C6-A810-31D9-33B735F080CB}"/>
              </a:ext>
            </a:extLst>
          </p:cNvPr>
          <p:cNvPicPr>
            <a:picLocks noChangeAspect="1"/>
          </p:cNvPicPr>
          <p:nvPr/>
        </p:nvPicPr>
        <p:blipFill>
          <a:blip r:embed="rId2"/>
          <a:stretch>
            <a:fillRect/>
          </a:stretch>
        </p:blipFill>
        <p:spPr>
          <a:xfrm>
            <a:off x="6312024" y="116632"/>
            <a:ext cx="5797861" cy="6628304"/>
          </a:xfrm>
          <a:prstGeom prst="rect">
            <a:avLst/>
          </a:prstGeom>
        </p:spPr>
      </p:pic>
      <p:sp>
        <p:nvSpPr>
          <p:cNvPr id="15" name="Rectangle 4">
            <a:extLst>
              <a:ext uri="{FF2B5EF4-FFF2-40B4-BE49-F238E27FC236}">
                <a16:creationId xmlns:a16="http://schemas.microsoft.com/office/drawing/2014/main" id="{5561E5B7-0EAD-6A14-005C-71F9DEE4DDC6}"/>
              </a:ext>
            </a:extLst>
          </p:cNvPr>
          <p:cNvSpPr>
            <a:spLocks noChangeArrowheads="1"/>
          </p:cNvSpPr>
          <p:nvPr/>
        </p:nvSpPr>
        <p:spPr bwMode="auto">
          <a:xfrm>
            <a:off x="335360" y="116632"/>
            <a:ext cx="836438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dirty="0">
                <a:solidFill>
                  <a:srgbClr val="576F78"/>
                </a:solidFill>
                <a:latin typeface="Arial" panose="020B0604020202020204" pitchFamily="34" charset="0"/>
                <a:cs typeface="Arial" panose="020B0604020202020204" pitchFamily="34" charset="0"/>
              </a:rPr>
              <a:t>A loaf of bread in Berlin cost 160 marks in 1922, but 200 billion marks in 1923</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17" name="Rectangle 4">
            <a:extLst>
              <a:ext uri="{FF2B5EF4-FFF2-40B4-BE49-F238E27FC236}">
                <a16:creationId xmlns:a16="http://schemas.microsoft.com/office/drawing/2014/main" id="{A2BEC60C-D2A4-5FEE-B8A7-E1FDD0CA4207}"/>
              </a:ext>
            </a:extLst>
          </p:cNvPr>
          <p:cNvSpPr>
            <a:spLocks noChangeArrowheads="1"/>
          </p:cNvSpPr>
          <p:nvPr/>
        </p:nvSpPr>
        <p:spPr bwMode="auto">
          <a:xfrm>
            <a:off x="335360" y="4581128"/>
            <a:ext cx="612068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Hungary</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1940s – </a:t>
            </a:r>
            <a:r>
              <a:rPr lang="en-GB" dirty="0">
                <a:solidFill>
                  <a:srgbClr val="576F78"/>
                </a:solidFill>
                <a:latin typeface="Arial" panose="020B0604020202020204" pitchFamily="34" charset="0"/>
                <a:cs typeface="Arial" panose="020B0604020202020204" pitchFamily="34" charset="0"/>
              </a:rPr>
              <a:t>41.9 quadrillion percent inflation</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sp>
        <p:nvSpPr>
          <p:cNvPr id="18" name="Rectangle 4">
            <a:extLst>
              <a:ext uri="{FF2B5EF4-FFF2-40B4-BE49-F238E27FC236}">
                <a16:creationId xmlns:a16="http://schemas.microsoft.com/office/drawing/2014/main" id="{B9019514-3FA8-F4CD-F461-78B604617FC1}"/>
              </a:ext>
            </a:extLst>
          </p:cNvPr>
          <p:cNvSpPr>
            <a:spLocks noChangeArrowheads="1"/>
          </p:cNvSpPr>
          <p:nvPr/>
        </p:nvSpPr>
        <p:spPr bwMode="auto">
          <a:xfrm>
            <a:off x="335360" y="5661248"/>
            <a:ext cx="662473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Zimbabwe 2000s – 89</a:t>
            </a:r>
            <a:r>
              <a:rPr lang="en-GB" dirty="0">
                <a:solidFill>
                  <a:srgbClr val="576F78"/>
                </a:solidFill>
                <a:latin typeface="Arial" panose="020B0604020202020204" pitchFamily="34" charset="0"/>
                <a:cs typeface="Arial" panose="020B0604020202020204" pitchFamily="34" charset="0"/>
              </a:rPr>
              <a:t>.7 sextillion percent inflation</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noProof="0" dirty="0">
              <a:solidFill>
                <a:srgbClr val="576F78"/>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757D09A-174D-2A9E-FF86-77EB6D9CD18D}"/>
              </a:ext>
            </a:extLst>
          </p:cNvPr>
          <p:cNvPicPr>
            <a:picLocks noChangeAspect="1"/>
          </p:cNvPicPr>
          <p:nvPr/>
        </p:nvPicPr>
        <p:blipFill>
          <a:blip r:embed="rId3"/>
          <a:stretch>
            <a:fillRect/>
          </a:stretch>
        </p:blipFill>
        <p:spPr>
          <a:xfrm>
            <a:off x="430791" y="1114276"/>
            <a:ext cx="5413291" cy="3423315"/>
          </a:xfrm>
          <a:prstGeom prst="rect">
            <a:avLst/>
          </a:prstGeom>
        </p:spPr>
      </p:pic>
    </p:spTree>
    <p:extLst>
      <p:ext uri="{BB962C8B-B14F-4D97-AF65-F5344CB8AC3E}">
        <p14:creationId xmlns:p14="http://schemas.microsoft.com/office/powerpoint/2010/main" val="296101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15"/>
                                        </p:tgtEl>
                                        <p:attrNameLst>
                                          <p:attrName>style.visibility</p:attrName>
                                        </p:attrNameLst>
                                      </p:cBhvr>
                                      <p:to>
                                        <p:strVal val="visible"/>
                                      </p:to>
                                    </p:set>
                                    <p:anim calcmode="discrete" valueType="clr">
                                      <p:cBhvr override="childStyle">
                                        <p:cTn id="1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5"/>
                                        </p:tgtEl>
                                        <p:attrNameLst>
                                          <p:attrName>fillcolor</p:attrName>
                                        </p:attrNameLst>
                                      </p:cBhvr>
                                      <p:tavLst>
                                        <p:tav tm="0">
                                          <p:val>
                                            <p:clrVal>
                                              <a:schemeClr val="accent2"/>
                                            </p:clrVal>
                                          </p:val>
                                        </p:tav>
                                        <p:tav tm="50000">
                                          <p:val>
                                            <p:clrVal>
                                              <a:schemeClr val="hlink"/>
                                            </p:clrVal>
                                          </p:val>
                                        </p:tav>
                                      </p:tavLst>
                                    </p:anim>
                                    <p:set>
                                      <p:cBhvr>
                                        <p:cTn id="14" dur="80"/>
                                        <p:tgtEl>
                                          <p:spTgt spid="15"/>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7"/>
                                        </p:tgtEl>
                                        <p:attrNameLst>
                                          <p:attrName>style.visibility</p:attrName>
                                        </p:attrNameLst>
                                      </p:cBhvr>
                                      <p:to>
                                        <p:strVal val="visible"/>
                                      </p:to>
                                    </p:set>
                                    <p:anim calcmode="discrete" valueType="clr">
                                      <p:cBhvr override="childStyle">
                                        <p:cTn id="19"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7"/>
                                        </p:tgtEl>
                                        <p:attrNameLst>
                                          <p:attrName>fillcolor</p:attrName>
                                        </p:attrNameLst>
                                      </p:cBhvr>
                                      <p:tavLst>
                                        <p:tav tm="0">
                                          <p:val>
                                            <p:clrVal>
                                              <a:schemeClr val="accent2"/>
                                            </p:clrVal>
                                          </p:val>
                                        </p:tav>
                                        <p:tav tm="50000">
                                          <p:val>
                                            <p:clrVal>
                                              <a:schemeClr val="hlink"/>
                                            </p:clrVal>
                                          </p:val>
                                        </p:tav>
                                      </p:tavLst>
                                    </p:anim>
                                    <p:set>
                                      <p:cBhvr>
                                        <p:cTn id="21" dur="80"/>
                                        <p:tgtEl>
                                          <p:spTgt spid="17"/>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18"/>
                                        </p:tgtEl>
                                        <p:attrNameLst>
                                          <p:attrName>style.visibility</p:attrName>
                                        </p:attrNameLst>
                                      </p:cBhvr>
                                      <p:to>
                                        <p:strVal val="visible"/>
                                      </p:to>
                                    </p:set>
                                    <p:anim calcmode="discrete" valueType="clr">
                                      <p:cBhvr override="childStyle">
                                        <p:cTn id="26"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8"/>
                                        </p:tgtEl>
                                        <p:attrNameLst>
                                          <p:attrName>fillcolor</p:attrName>
                                        </p:attrNameLst>
                                      </p:cBhvr>
                                      <p:tavLst>
                                        <p:tav tm="0">
                                          <p:val>
                                            <p:clrVal>
                                              <a:schemeClr val="accent2"/>
                                            </p:clrVal>
                                          </p:val>
                                        </p:tav>
                                        <p:tav tm="50000">
                                          <p:val>
                                            <p:clrVal>
                                              <a:schemeClr val="hlink"/>
                                            </p:clrVal>
                                          </p:val>
                                        </p:tav>
                                      </p:tavLst>
                                    </p:anim>
                                    <p:set>
                                      <p:cBhvr>
                                        <p:cTn id="28"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3A893-9E6A-A533-DF54-095ADC36CA61}"/>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7EAA5E00-E703-D458-B51B-599547D99602}"/>
              </a:ext>
            </a:extLst>
          </p:cNvPr>
          <p:cNvSpPr>
            <a:spLocks noChangeArrowheads="1"/>
          </p:cNvSpPr>
          <p:nvPr/>
        </p:nvSpPr>
        <p:spPr bwMode="auto">
          <a:xfrm>
            <a:off x="425151" y="1140682"/>
            <a:ext cx="1143148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sz="400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sz="4000" dirty="0">
                <a:solidFill>
                  <a:srgbClr val="576F78"/>
                </a:solidFill>
                <a:latin typeface="Arial" panose="020B0604020202020204" pitchFamily="34" charset="0"/>
                <a:cs typeface="Arial" panose="020B0604020202020204" pitchFamily="34" charset="0"/>
              </a:rPr>
              <a:t>Words without thoughts never to heaven go</a:t>
            </a:r>
            <a:r>
              <a:rPr lang="en-US" sz="4000" dirty="0">
                <a:solidFill>
                  <a:srgbClr val="EC6608"/>
                </a:solidFill>
                <a:latin typeface="Arial" panose="020B0604020202020204" pitchFamily="34" charset="0"/>
                <a:cs typeface="Arial" panose="020B0604020202020204" pitchFamily="34" charset="0"/>
              </a:rPr>
              <a:t>”</a:t>
            </a:r>
            <a:r>
              <a:rPr lang="en-US" sz="4000" dirty="0">
                <a:solidFill>
                  <a:srgbClr val="576F78"/>
                </a:solidFill>
                <a:latin typeface="Arial" panose="020B0604020202020204" pitchFamily="34" charset="0"/>
                <a:cs typeface="Arial" panose="020B0604020202020204" pitchFamily="34" charset="0"/>
              </a:rPr>
              <a:t> (Hamlet, Act 3, Scene 3)</a:t>
            </a:r>
            <a:endParaRPr lang="en-GB" sz="40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491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8CB78-2AA4-A84A-CED2-A4E74BD6C2D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2F8F8D6-8BED-FE3C-003A-22E614BB742E}"/>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896C3729-37E5-142A-71BF-1093C44D8DFA}"/>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i</a:t>
            </a:r>
            <a:r>
              <a:rPr lang="en-US" dirty="0" err="1">
                <a:solidFill>
                  <a:srgbClr val="576F78"/>
                </a:solidFill>
                <a:latin typeface="Arial" panose="020B0604020202020204" pitchFamily="34" charset="0"/>
                <a:cs typeface="Arial" panose="020B0604020202020204" pitchFamily="34" charset="0"/>
              </a:rPr>
              <a:t>ntegrate</a:t>
            </a:r>
            <a:r>
              <a:rPr lang="en-US" dirty="0">
                <a:solidFill>
                  <a:srgbClr val="576F78"/>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2F997958-4909-5ADF-052B-46AF1CB07842}"/>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s</a:t>
            </a:r>
            <a:r>
              <a:rPr lang="en-US" dirty="0" err="1">
                <a:solidFill>
                  <a:srgbClr val="576F78"/>
                </a:solidFill>
                <a:latin typeface="Arial" panose="020B0604020202020204" pitchFamily="34" charset="0"/>
                <a:cs typeface="Arial" panose="020B0604020202020204" pitchFamily="34" charset="0"/>
              </a:rPr>
              <a:t>hift</a:t>
            </a:r>
            <a:r>
              <a:rPr lang="en-US" dirty="0">
                <a:solidFill>
                  <a:srgbClr val="576F78"/>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0C11B6B0-5021-89F0-FB0B-3DABA2223779}"/>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romote</a:t>
            </a:r>
            <a:r>
              <a:rPr lang="en-US" dirty="0">
                <a:solidFill>
                  <a:srgbClr val="576F78"/>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D22FB14A-31E3-DC71-E7C2-F35C9B423C15}"/>
              </a:ext>
            </a:extLst>
          </p:cNvPr>
          <p:cNvSpPr>
            <a:spLocks noChangeArrowheads="1"/>
          </p:cNvSpPr>
          <p:nvPr/>
        </p:nvSpPr>
        <p:spPr bwMode="auto">
          <a:xfrm>
            <a:off x="4943872" y="4367426"/>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dirty="0" err="1">
                <a:solidFill>
                  <a:srgbClr val="576F78"/>
                </a:solidFill>
                <a:latin typeface="Arial" panose="020B0604020202020204" pitchFamily="34" charset="0"/>
                <a:cs typeface="Arial" panose="020B0604020202020204" pitchFamily="34" charset="0"/>
              </a:rPr>
              <a:t>mbrace</a:t>
            </a:r>
            <a:r>
              <a:rPr lang="en-US"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8E0EFE8B-07CB-A332-35D1-409E14A04353}"/>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281C762C-9D37-4BDD-DF7B-E4458AFF0C5C}"/>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3F9C3443-3C29-5523-14CB-2F496DE16EF8}"/>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422926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1"/>
                                        </p:tgtEl>
                                        <p:attrNameLst>
                                          <p:attrName>style.visibility</p:attrName>
                                        </p:attrNameLst>
                                      </p:cBhvr>
                                      <p:to>
                                        <p:strVal val="visible"/>
                                      </p:to>
                                    </p:set>
                                    <p:anim calcmode="discrete" valueType="clr">
                                      <p:cBhvr override="childStyle">
                                        <p:cTn id="14"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1"/>
                                        </p:tgtEl>
                                        <p:attrNameLst>
                                          <p:attrName>fillcolor</p:attrName>
                                        </p:attrNameLst>
                                      </p:cBhvr>
                                      <p:tavLst>
                                        <p:tav tm="0">
                                          <p:val>
                                            <p:clrVal>
                                              <a:schemeClr val="accent2"/>
                                            </p:clrVal>
                                          </p:val>
                                        </p:tav>
                                        <p:tav tm="50000">
                                          <p:val>
                                            <p:clrVal>
                                              <a:schemeClr val="hlink"/>
                                            </p:clrVal>
                                          </p:val>
                                        </p:tav>
                                      </p:tavLst>
                                    </p:anim>
                                    <p:set>
                                      <p:cBhvr>
                                        <p:cTn id="16" dur="80"/>
                                        <p:tgtEl>
                                          <p:spTgt spid="11"/>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2"/>
                                        </p:tgtEl>
                                        <p:attrNameLst>
                                          <p:attrName>style.visibility</p:attrName>
                                        </p:attrNameLst>
                                      </p:cBhvr>
                                      <p:to>
                                        <p:strVal val="visible"/>
                                      </p:to>
                                    </p:set>
                                    <p:anim calcmode="discrete" valueType="clr">
                                      <p:cBhvr override="childStyle">
                                        <p:cTn id="21"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2"/>
                                        </p:tgtEl>
                                        <p:attrNameLst>
                                          <p:attrName>fillcolor</p:attrName>
                                        </p:attrNameLst>
                                      </p:cBhvr>
                                      <p:tavLst>
                                        <p:tav tm="0">
                                          <p:val>
                                            <p:clrVal>
                                              <a:schemeClr val="accent2"/>
                                            </p:clrVal>
                                          </p:val>
                                        </p:tav>
                                        <p:tav tm="50000">
                                          <p:val>
                                            <p:clrVal>
                                              <a:schemeClr val="hlink"/>
                                            </p:clrVal>
                                          </p:val>
                                        </p:tav>
                                      </p:tavLst>
                                    </p:anim>
                                    <p:set>
                                      <p:cBhvr>
                                        <p:cTn id="23" dur="80"/>
                                        <p:tgtEl>
                                          <p:spTgt spid="12"/>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3"/>
                                        </p:tgtEl>
                                        <p:attrNameLst>
                                          <p:attrName>style.visibility</p:attrName>
                                        </p:attrNameLst>
                                      </p:cBhvr>
                                      <p:to>
                                        <p:strVal val="visible"/>
                                      </p:to>
                                    </p:set>
                                    <p:anim calcmode="discrete" valueType="clr">
                                      <p:cBhvr override="childStyle">
                                        <p:cTn id="28"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3"/>
                                        </p:tgtEl>
                                        <p:attrNameLst>
                                          <p:attrName>fillcolor</p:attrName>
                                        </p:attrNameLst>
                                      </p:cBhvr>
                                      <p:tavLst>
                                        <p:tav tm="0">
                                          <p:val>
                                            <p:clrVal>
                                              <a:schemeClr val="accent2"/>
                                            </p:clrVal>
                                          </p:val>
                                        </p:tav>
                                        <p:tav tm="50000">
                                          <p:val>
                                            <p:clrVal>
                                              <a:schemeClr val="hlink"/>
                                            </p:clrVal>
                                          </p:val>
                                        </p:tav>
                                      </p:tavLst>
                                    </p:anim>
                                    <p:set>
                                      <p:cBhvr>
                                        <p:cTn id="30" dur="80"/>
                                        <p:tgtEl>
                                          <p:spTgt spid="1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4"/>
                                        </p:tgtEl>
                                        <p:attrNameLst>
                                          <p:attrName>style.visibility</p:attrName>
                                        </p:attrNameLst>
                                      </p:cBhvr>
                                      <p:to>
                                        <p:strVal val="visible"/>
                                      </p:to>
                                    </p:set>
                                    <p:anim calcmode="discrete" valueType="clr">
                                      <p:cBhvr override="childStyle">
                                        <p:cTn id="35"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4"/>
                                        </p:tgtEl>
                                        <p:attrNameLst>
                                          <p:attrName>fillcolor</p:attrName>
                                        </p:attrNameLst>
                                      </p:cBhvr>
                                      <p:tavLst>
                                        <p:tav tm="0">
                                          <p:val>
                                            <p:clrVal>
                                              <a:schemeClr val="accent2"/>
                                            </p:clrVal>
                                          </p:val>
                                        </p:tav>
                                        <p:tav tm="50000">
                                          <p:val>
                                            <p:clrVal>
                                              <a:schemeClr val="hlink"/>
                                            </p:clrVal>
                                          </p:val>
                                        </p:tav>
                                      </p:tavLst>
                                    </p:anim>
                                    <p:set>
                                      <p:cBhvr>
                                        <p:cTn id="37" dur="80"/>
                                        <p:tgtEl>
                                          <p:spTgt spid="14"/>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5"/>
                                        </p:tgtEl>
                                        <p:attrNameLst>
                                          <p:attrName>style.visibility</p:attrName>
                                        </p:attrNameLst>
                                      </p:cBhvr>
                                      <p:to>
                                        <p:strVal val="visible"/>
                                      </p:to>
                                    </p:set>
                                    <p:anim calcmode="discrete" valueType="clr">
                                      <p:cBhvr override="childStyle">
                                        <p:cTn id="4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5"/>
                                        </p:tgtEl>
                                        <p:attrNameLst>
                                          <p:attrName>fillcolor</p:attrName>
                                        </p:attrNameLst>
                                      </p:cBhvr>
                                      <p:tavLst>
                                        <p:tav tm="0">
                                          <p:val>
                                            <p:clrVal>
                                              <a:schemeClr val="accent2"/>
                                            </p:clrVal>
                                          </p:val>
                                        </p:tav>
                                        <p:tav tm="50000">
                                          <p:val>
                                            <p:clrVal>
                                              <a:schemeClr val="hlink"/>
                                            </p:clrVal>
                                          </p:val>
                                        </p:tav>
                                      </p:tavLst>
                                    </p:anim>
                                    <p:set>
                                      <p:cBhvr>
                                        <p:cTn id="44" dur="80"/>
                                        <p:tgtEl>
                                          <p:spTgt spid="15"/>
                                        </p:tgtEl>
                                        <p:attrNameLst>
                                          <p:attrName>fill.type</p:attrName>
                                        </p:attrNameLst>
                                      </p:cBhvr>
                                      <p:to>
                                        <p:strVal val="solid"/>
                                      </p:to>
                                    </p:set>
                                  </p:childTnLst>
                                </p:cTn>
                              </p:par>
                            </p:childTnLst>
                          </p:cTn>
                        </p:par>
                        <p:par>
                          <p:cTn id="45" fill="hold">
                            <p:stCondLst>
                              <p:cond delay="120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
                                        </p:tgtEl>
                                        <p:attrNameLst>
                                          <p:attrName>style.visibility</p:attrName>
                                        </p:attrNameLst>
                                      </p:cBhvr>
                                      <p:to>
                                        <p:strVal val="visible"/>
                                      </p:to>
                                    </p:set>
                                    <p:anim calcmode="discrete" valueType="clr">
                                      <p:cBhvr override="childStyle">
                                        <p:cTn id="48" dur="1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49" dur="100"/>
                                        <p:tgtEl>
                                          <p:spTgt spid="2"/>
                                        </p:tgtEl>
                                        <p:attrNameLst>
                                          <p:attrName>fillcolor</p:attrName>
                                        </p:attrNameLst>
                                      </p:cBhvr>
                                      <p:tavLst>
                                        <p:tav tm="0">
                                          <p:val>
                                            <p:clrVal>
                                              <a:schemeClr val="accent2"/>
                                            </p:clrVal>
                                          </p:val>
                                        </p:tav>
                                        <p:tav tm="50000">
                                          <p:val>
                                            <p:clrVal>
                                              <a:schemeClr val="hlink"/>
                                            </p:clrVal>
                                          </p:val>
                                        </p:tav>
                                      </p:tavLst>
                                    </p:anim>
                                    <p:set>
                                      <p:cBhvr>
                                        <p:cTn id="50" dur="1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C9E0A47-35A8-9FC9-1553-29A92D594A29}"/>
              </a:ext>
            </a:extLst>
          </p:cNvPr>
          <p:cNvPicPr>
            <a:picLocks noChangeAspect="1"/>
          </p:cNvPicPr>
          <p:nvPr/>
        </p:nvPicPr>
        <p:blipFill>
          <a:blip r:embed="rId2"/>
          <a:stretch>
            <a:fillRect/>
          </a:stretch>
        </p:blipFill>
        <p:spPr>
          <a:xfrm>
            <a:off x="119336" y="188640"/>
            <a:ext cx="3744416" cy="2808312"/>
          </a:xfrm>
          <a:prstGeom prst="rect">
            <a:avLst/>
          </a:prstGeom>
        </p:spPr>
      </p:pic>
      <p:pic>
        <p:nvPicPr>
          <p:cNvPr id="9" name="Picture 8">
            <a:extLst>
              <a:ext uri="{FF2B5EF4-FFF2-40B4-BE49-F238E27FC236}">
                <a16:creationId xmlns:a16="http://schemas.microsoft.com/office/drawing/2014/main" id="{486C4398-46A0-B481-4699-B48CFCE56BAC}"/>
              </a:ext>
            </a:extLst>
          </p:cNvPr>
          <p:cNvPicPr>
            <a:picLocks noChangeAspect="1"/>
          </p:cNvPicPr>
          <p:nvPr/>
        </p:nvPicPr>
        <p:blipFill>
          <a:blip r:embed="rId3"/>
          <a:stretch>
            <a:fillRect/>
          </a:stretch>
        </p:blipFill>
        <p:spPr>
          <a:xfrm>
            <a:off x="3791744" y="188640"/>
            <a:ext cx="2499759" cy="2568246"/>
          </a:xfrm>
          <a:prstGeom prst="rect">
            <a:avLst/>
          </a:prstGeom>
        </p:spPr>
      </p:pic>
      <p:pic>
        <p:nvPicPr>
          <p:cNvPr id="15" name="Picture 14">
            <a:extLst>
              <a:ext uri="{FF2B5EF4-FFF2-40B4-BE49-F238E27FC236}">
                <a16:creationId xmlns:a16="http://schemas.microsoft.com/office/drawing/2014/main" id="{E11CBD9D-968C-D258-E1D7-3F48662DDF5E}"/>
              </a:ext>
            </a:extLst>
          </p:cNvPr>
          <p:cNvPicPr>
            <a:picLocks noChangeAspect="1"/>
          </p:cNvPicPr>
          <p:nvPr/>
        </p:nvPicPr>
        <p:blipFill>
          <a:blip r:embed="rId4"/>
          <a:srcRect l="50000" r="15350"/>
          <a:stretch>
            <a:fillRect/>
          </a:stretch>
        </p:blipFill>
        <p:spPr>
          <a:xfrm>
            <a:off x="10363416" y="12866"/>
            <a:ext cx="1637240" cy="4725144"/>
          </a:xfrm>
          <a:prstGeom prst="rect">
            <a:avLst/>
          </a:prstGeom>
        </p:spPr>
      </p:pic>
      <p:sp>
        <p:nvSpPr>
          <p:cNvPr id="16" name="Rectangle 15">
            <a:extLst>
              <a:ext uri="{FF2B5EF4-FFF2-40B4-BE49-F238E27FC236}">
                <a16:creationId xmlns:a16="http://schemas.microsoft.com/office/drawing/2014/main" id="{60AEDA05-FE09-CE0D-70E0-E145049685AB}"/>
              </a:ext>
            </a:extLst>
          </p:cNvPr>
          <p:cNvSpPr>
            <a:spLocks noChangeArrowheads="1"/>
          </p:cNvSpPr>
          <p:nvPr/>
        </p:nvSpPr>
        <p:spPr bwMode="auto">
          <a:xfrm rot="10800000" flipV="1">
            <a:off x="119336" y="2756886"/>
            <a:ext cx="1152128"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1876</a:t>
            </a:r>
          </a:p>
        </p:txBody>
      </p:sp>
      <p:sp>
        <p:nvSpPr>
          <p:cNvPr id="17" name="Rectangle 16">
            <a:extLst>
              <a:ext uri="{FF2B5EF4-FFF2-40B4-BE49-F238E27FC236}">
                <a16:creationId xmlns:a16="http://schemas.microsoft.com/office/drawing/2014/main" id="{CA43FD39-B619-4DD1-0B8C-04016A25CC01}"/>
              </a:ext>
            </a:extLst>
          </p:cNvPr>
          <p:cNvSpPr>
            <a:spLocks noChangeArrowheads="1"/>
          </p:cNvSpPr>
          <p:nvPr/>
        </p:nvSpPr>
        <p:spPr bwMode="auto">
          <a:xfrm rot="10800000" flipV="1">
            <a:off x="4007767" y="2756885"/>
            <a:ext cx="1152128"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1896</a:t>
            </a:r>
          </a:p>
        </p:txBody>
      </p:sp>
      <p:sp>
        <p:nvSpPr>
          <p:cNvPr id="18" name="Rectangle 17">
            <a:extLst>
              <a:ext uri="{FF2B5EF4-FFF2-40B4-BE49-F238E27FC236}">
                <a16:creationId xmlns:a16="http://schemas.microsoft.com/office/drawing/2014/main" id="{40C99F55-B000-69B4-386D-B287D33BE874}"/>
              </a:ext>
            </a:extLst>
          </p:cNvPr>
          <p:cNvSpPr>
            <a:spLocks noChangeArrowheads="1"/>
          </p:cNvSpPr>
          <p:nvPr/>
        </p:nvSpPr>
        <p:spPr bwMode="auto">
          <a:xfrm rot="10800000" flipV="1">
            <a:off x="6954452" y="2756886"/>
            <a:ext cx="1445804"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1928</a:t>
            </a:r>
          </a:p>
        </p:txBody>
      </p:sp>
      <p:sp>
        <p:nvSpPr>
          <p:cNvPr id="19" name="Rectangle 18">
            <a:extLst>
              <a:ext uri="{FF2B5EF4-FFF2-40B4-BE49-F238E27FC236}">
                <a16:creationId xmlns:a16="http://schemas.microsoft.com/office/drawing/2014/main" id="{6D503D65-2C5D-B720-FBD4-FE9B8A3DDEC1}"/>
              </a:ext>
            </a:extLst>
          </p:cNvPr>
          <p:cNvSpPr>
            <a:spLocks noChangeArrowheads="1"/>
          </p:cNvSpPr>
          <p:nvPr/>
        </p:nvSpPr>
        <p:spPr bwMode="auto">
          <a:xfrm rot="10800000" flipV="1">
            <a:off x="10459134" y="4738010"/>
            <a:ext cx="1445804"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1972</a:t>
            </a:r>
          </a:p>
        </p:txBody>
      </p:sp>
      <p:pic>
        <p:nvPicPr>
          <p:cNvPr id="23" name="Picture 22">
            <a:extLst>
              <a:ext uri="{FF2B5EF4-FFF2-40B4-BE49-F238E27FC236}">
                <a16:creationId xmlns:a16="http://schemas.microsoft.com/office/drawing/2014/main" id="{2AC54622-BF3A-FF9F-D425-46F8359C4FD3}"/>
              </a:ext>
            </a:extLst>
          </p:cNvPr>
          <p:cNvPicPr>
            <a:picLocks noChangeAspect="1"/>
          </p:cNvPicPr>
          <p:nvPr/>
        </p:nvPicPr>
        <p:blipFill>
          <a:blip r:embed="rId5"/>
          <a:srcRect l="19288" t="15201" r="19878" b="14000"/>
          <a:stretch>
            <a:fillRect/>
          </a:stretch>
        </p:blipFill>
        <p:spPr>
          <a:xfrm>
            <a:off x="6456040" y="332656"/>
            <a:ext cx="4022685" cy="2304257"/>
          </a:xfrm>
          <a:prstGeom prst="rect">
            <a:avLst/>
          </a:prstGeom>
        </p:spPr>
      </p:pic>
      <p:pic>
        <p:nvPicPr>
          <p:cNvPr id="25" name="Picture 24">
            <a:extLst>
              <a:ext uri="{FF2B5EF4-FFF2-40B4-BE49-F238E27FC236}">
                <a16:creationId xmlns:a16="http://schemas.microsoft.com/office/drawing/2014/main" id="{EA8881F9-FB7D-20E1-78B2-29BF7936D1F0}"/>
              </a:ext>
            </a:extLst>
          </p:cNvPr>
          <p:cNvPicPr>
            <a:picLocks noChangeAspect="1"/>
          </p:cNvPicPr>
          <p:nvPr/>
        </p:nvPicPr>
        <p:blipFill>
          <a:blip r:embed="rId6"/>
          <a:stretch>
            <a:fillRect/>
          </a:stretch>
        </p:blipFill>
        <p:spPr>
          <a:xfrm>
            <a:off x="294323" y="3356992"/>
            <a:ext cx="2849349" cy="3312368"/>
          </a:xfrm>
          <a:prstGeom prst="rect">
            <a:avLst/>
          </a:prstGeom>
        </p:spPr>
      </p:pic>
      <p:pic>
        <p:nvPicPr>
          <p:cNvPr id="3" name="Picture 2">
            <a:extLst>
              <a:ext uri="{FF2B5EF4-FFF2-40B4-BE49-F238E27FC236}">
                <a16:creationId xmlns:a16="http://schemas.microsoft.com/office/drawing/2014/main" id="{D9D14F48-A89C-A37A-3DAF-F08397A5EA4A}"/>
              </a:ext>
            </a:extLst>
          </p:cNvPr>
          <p:cNvPicPr>
            <a:picLocks noChangeAspect="1"/>
          </p:cNvPicPr>
          <p:nvPr/>
        </p:nvPicPr>
        <p:blipFill>
          <a:blip r:embed="rId7"/>
          <a:stretch>
            <a:fillRect/>
          </a:stretch>
        </p:blipFill>
        <p:spPr>
          <a:xfrm>
            <a:off x="3575756" y="3618173"/>
            <a:ext cx="6482046" cy="2747274"/>
          </a:xfrm>
          <a:prstGeom prst="rect">
            <a:avLst/>
          </a:prstGeom>
        </p:spPr>
      </p:pic>
    </p:spTree>
    <p:extLst>
      <p:ext uri="{BB962C8B-B14F-4D97-AF65-F5344CB8AC3E}">
        <p14:creationId xmlns:p14="http://schemas.microsoft.com/office/powerpoint/2010/main" val="228577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anim calcmode="discrete" valueType="clr">
                                      <p:cBhvr override="childStyle">
                                        <p:cTn id="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gtEl>
                                        <p:attrNameLst>
                                          <p:attrName>fillcolor</p:attrName>
                                        </p:attrNameLst>
                                      </p:cBhvr>
                                      <p:tavLst>
                                        <p:tav tm="0">
                                          <p:val>
                                            <p:clrVal>
                                              <a:schemeClr val="accent2"/>
                                            </p:clrVal>
                                          </p:val>
                                        </p:tav>
                                        <p:tav tm="50000">
                                          <p:val>
                                            <p:clrVal>
                                              <a:schemeClr val="hlink"/>
                                            </p:clrVal>
                                          </p:val>
                                        </p:tav>
                                      </p:tavLst>
                                    </p:anim>
                                    <p:set>
                                      <p:cBhvr>
                                        <p:cTn id="9" dur="80"/>
                                        <p:tgtEl>
                                          <p:spTgt spid="1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7"/>
                                        </p:tgtEl>
                                        <p:attrNameLst>
                                          <p:attrName>style.visibility</p:attrName>
                                        </p:attrNameLst>
                                      </p:cBhvr>
                                      <p:to>
                                        <p:strVal val="visible"/>
                                      </p:to>
                                    </p:set>
                                    <p:anim calcmode="discrete" valueType="clr">
                                      <p:cBhvr override="childStyle">
                                        <p:cTn id="14"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7"/>
                                        </p:tgtEl>
                                        <p:attrNameLst>
                                          <p:attrName>fillcolor</p:attrName>
                                        </p:attrNameLst>
                                      </p:cBhvr>
                                      <p:tavLst>
                                        <p:tav tm="0">
                                          <p:val>
                                            <p:clrVal>
                                              <a:schemeClr val="accent2"/>
                                            </p:clrVal>
                                          </p:val>
                                        </p:tav>
                                        <p:tav tm="50000">
                                          <p:val>
                                            <p:clrVal>
                                              <a:schemeClr val="hlink"/>
                                            </p:clrVal>
                                          </p:val>
                                        </p:tav>
                                      </p:tavLst>
                                    </p:anim>
                                    <p:set>
                                      <p:cBhvr>
                                        <p:cTn id="16" dur="80"/>
                                        <p:tgtEl>
                                          <p:spTgt spid="1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8"/>
                                        </p:tgtEl>
                                        <p:attrNameLst>
                                          <p:attrName>style.visibility</p:attrName>
                                        </p:attrNameLst>
                                      </p:cBhvr>
                                      <p:to>
                                        <p:strVal val="visible"/>
                                      </p:to>
                                    </p:set>
                                    <p:anim calcmode="discrete" valueType="clr">
                                      <p:cBhvr override="childStyle">
                                        <p:cTn id="21"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8"/>
                                        </p:tgtEl>
                                        <p:attrNameLst>
                                          <p:attrName>fillcolor</p:attrName>
                                        </p:attrNameLst>
                                      </p:cBhvr>
                                      <p:tavLst>
                                        <p:tav tm="0">
                                          <p:val>
                                            <p:clrVal>
                                              <a:schemeClr val="accent2"/>
                                            </p:clrVal>
                                          </p:val>
                                        </p:tav>
                                        <p:tav tm="50000">
                                          <p:val>
                                            <p:clrVal>
                                              <a:schemeClr val="hlink"/>
                                            </p:clrVal>
                                          </p:val>
                                        </p:tav>
                                      </p:tavLst>
                                    </p:anim>
                                    <p:set>
                                      <p:cBhvr>
                                        <p:cTn id="23" dur="80"/>
                                        <p:tgtEl>
                                          <p:spTgt spid="1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9"/>
                                        </p:tgtEl>
                                        <p:attrNameLst>
                                          <p:attrName>style.visibility</p:attrName>
                                        </p:attrNameLst>
                                      </p:cBhvr>
                                      <p:to>
                                        <p:strVal val="visible"/>
                                      </p:to>
                                    </p:set>
                                    <p:anim calcmode="discrete" valueType="clr">
                                      <p:cBhvr override="childStyle">
                                        <p:cTn id="28"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9"/>
                                        </p:tgtEl>
                                        <p:attrNameLst>
                                          <p:attrName>fillcolor</p:attrName>
                                        </p:attrNameLst>
                                      </p:cBhvr>
                                      <p:tavLst>
                                        <p:tav tm="0">
                                          <p:val>
                                            <p:clrVal>
                                              <a:schemeClr val="accent2"/>
                                            </p:clrVal>
                                          </p:val>
                                        </p:tav>
                                        <p:tav tm="50000">
                                          <p:val>
                                            <p:clrVal>
                                              <a:schemeClr val="hlink"/>
                                            </p:clrVal>
                                          </p:val>
                                        </p:tav>
                                      </p:tavLst>
                                    </p:anim>
                                    <p:set>
                                      <p:cBhvr>
                                        <p:cTn id="30" dur="80"/>
                                        <p:tgtEl>
                                          <p:spTgt spid="19"/>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iterate type="lt">
                                    <p:tmPct val="0"/>
                                  </p:iterate>
                                  <p:childTnLst>
                                    <p:animEffect transition="out" filter="fade">
                                      <p:cBhvr>
                                        <p:cTn id="44" dur="500"/>
                                        <p:tgtEl>
                                          <p:spTgt spid="16"/>
                                        </p:tgtEl>
                                      </p:cBhvr>
                                    </p:animEffect>
                                    <p:set>
                                      <p:cBhvr>
                                        <p:cTn id="45" dur="1" fill="hold">
                                          <p:stCondLst>
                                            <p:cond delay="499"/>
                                          </p:stCondLst>
                                        </p:cTn>
                                        <p:tgtEl>
                                          <p:spTgt spid="16"/>
                                        </p:tgtEl>
                                        <p:attrNameLst>
                                          <p:attrName>style.visibility</p:attrName>
                                        </p:attrNameLst>
                                      </p:cBhvr>
                                      <p:to>
                                        <p:strVal val="hidden"/>
                                      </p:to>
                                    </p:set>
                                  </p:childTnLst>
                                </p:cTn>
                              </p:par>
                              <p:par>
                                <p:cTn id="46" presetID="10" presetClass="exit" presetSubtype="0" fill="hold" grpId="1" nodeType="withEffect">
                                  <p:stCondLst>
                                    <p:cond delay="0"/>
                                  </p:stCondLst>
                                  <p:iterate type="lt">
                                    <p:tmPct val="0"/>
                                  </p:iterate>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grpId="1" nodeType="withEffect">
                                  <p:stCondLst>
                                    <p:cond delay="0"/>
                                  </p:stCondLst>
                                  <p:iterate type="lt">
                                    <p:tmPct val="0"/>
                                  </p:iterate>
                                  <p:childTnLst>
                                    <p:animEffect transition="out" filter="fade">
                                      <p:cBhvr>
                                        <p:cTn id="50" dur="500"/>
                                        <p:tgtEl>
                                          <p:spTgt spid="18"/>
                                        </p:tgtEl>
                                      </p:cBhvr>
                                    </p:animEffect>
                                    <p:set>
                                      <p:cBhvr>
                                        <p:cTn id="51" dur="1" fill="hold">
                                          <p:stCondLst>
                                            <p:cond delay="499"/>
                                          </p:stCondLst>
                                        </p:cTn>
                                        <p:tgtEl>
                                          <p:spTgt spid="18"/>
                                        </p:tgtEl>
                                        <p:attrNameLst>
                                          <p:attrName>style.visibility</p:attrName>
                                        </p:attrNameLst>
                                      </p:cBhvr>
                                      <p:to>
                                        <p:strVal val="hidden"/>
                                      </p:to>
                                    </p:set>
                                  </p:childTnLst>
                                </p:cTn>
                              </p:par>
                              <p:par>
                                <p:cTn id="52" presetID="10" presetClass="exit" presetSubtype="0" fill="hold" grpId="1" nodeType="withEffect">
                                  <p:stCondLst>
                                    <p:cond delay="0"/>
                                  </p:stCondLst>
                                  <p:iterate type="lt">
                                    <p:tmPct val="0"/>
                                  </p:iterate>
                                  <p:childTnLst>
                                    <p:animEffect transition="out" filter="fade">
                                      <p:cBhvr>
                                        <p:cTn id="53" dur="500"/>
                                        <p:tgtEl>
                                          <p:spTgt spid="19"/>
                                        </p:tgtEl>
                                      </p:cBhvr>
                                    </p:animEffect>
                                    <p:set>
                                      <p:cBhvr>
                                        <p:cTn id="54" dur="1" fill="hold">
                                          <p:stCondLst>
                                            <p:cond delay="499"/>
                                          </p:stCondLst>
                                        </p:cTn>
                                        <p:tgtEl>
                                          <p:spTgt spid="19"/>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25"/>
                                        </p:tgtEl>
                                      </p:cBhvr>
                                    </p:animEffect>
                                    <p:set>
                                      <p:cBhvr>
                                        <p:cTn id="57" dur="1" fill="hold">
                                          <p:stCondLst>
                                            <p:cond delay="499"/>
                                          </p:stCondLst>
                                        </p:cTn>
                                        <p:tgtEl>
                                          <p:spTgt spid="2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7"/>
                                        </p:tgtEl>
                                      </p:cBhvr>
                                    </p:animEffect>
                                    <p:set>
                                      <p:cBhvr>
                                        <p:cTn id="60" dur="1" fill="hold">
                                          <p:stCondLst>
                                            <p:cond delay="499"/>
                                          </p:stCondLst>
                                        </p:cTn>
                                        <p:tgtEl>
                                          <p:spTgt spid="7"/>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9"/>
                                        </p:tgtEl>
                                      </p:cBhvr>
                                    </p:animEffect>
                                    <p:set>
                                      <p:cBhvr>
                                        <p:cTn id="63" dur="1" fill="hold">
                                          <p:stCondLst>
                                            <p:cond delay="499"/>
                                          </p:stCondLst>
                                        </p:cTn>
                                        <p:tgtEl>
                                          <p:spTgt spid="9"/>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23"/>
                                        </p:tgtEl>
                                      </p:cBhvr>
                                    </p:animEffect>
                                    <p:set>
                                      <p:cBhvr>
                                        <p:cTn id="66" dur="1" fill="hold">
                                          <p:stCondLst>
                                            <p:cond delay="499"/>
                                          </p:stCondLst>
                                        </p:cTn>
                                        <p:tgtEl>
                                          <p:spTgt spid="23"/>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5"/>
                                        </p:tgtEl>
                                      </p:cBhvr>
                                    </p:animEffect>
                                    <p:set>
                                      <p:cBhvr>
                                        <p:cTn id="69"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0"/>
      <p:bldP spid="18" grpId="1"/>
      <p:bldP spid="19" grpId="0"/>
      <p:bldP spid="19" grpId="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3E90B-5601-C669-CF03-5E33DB8696B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5B0A821-2B39-A0C5-21D0-78034472EFFF}"/>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081EECB3-5FD5-537E-0052-D7D5FF4B0729}"/>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i</a:t>
            </a:r>
            <a:r>
              <a:rPr lang="en-US" dirty="0" err="1">
                <a:solidFill>
                  <a:srgbClr val="576F78"/>
                </a:solidFill>
                <a:latin typeface="Arial" panose="020B0604020202020204" pitchFamily="34" charset="0"/>
                <a:cs typeface="Arial" panose="020B0604020202020204" pitchFamily="34" charset="0"/>
              </a:rPr>
              <a:t>ntegrate</a:t>
            </a:r>
            <a:r>
              <a:rPr lang="en-US" dirty="0">
                <a:solidFill>
                  <a:srgbClr val="576F78"/>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53CEA16D-153D-84F2-7C8C-CF5D8247F355}"/>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s</a:t>
            </a:r>
            <a:r>
              <a:rPr lang="en-US" dirty="0" err="1">
                <a:solidFill>
                  <a:srgbClr val="576F78"/>
                </a:solidFill>
                <a:latin typeface="Arial" panose="020B0604020202020204" pitchFamily="34" charset="0"/>
                <a:cs typeface="Arial" panose="020B0604020202020204" pitchFamily="34" charset="0"/>
              </a:rPr>
              <a:t>hift</a:t>
            </a:r>
            <a:r>
              <a:rPr lang="en-US" dirty="0">
                <a:solidFill>
                  <a:srgbClr val="576F78"/>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9F18A232-4DA6-D391-6D64-124D90116B33}"/>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romote</a:t>
            </a:r>
            <a:r>
              <a:rPr lang="en-US" dirty="0">
                <a:solidFill>
                  <a:srgbClr val="576F78"/>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402EB682-9159-1CB8-1975-3009BFD92FE3}"/>
              </a:ext>
            </a:extLst>
          </p:cNvPr>
          <p:cNvSpPr>
            <a:spLocks noChangeArrowheads="1"/>
          </p:cNvSpPr>
          <p:nvPr/>
        </p:nvSpPr>
        <p:spPr bwMode="auto">
          <a:xfrm>
            <a:off x="4943872" y="4367426"/>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dirty="0" err="1">
                <a:solidFill>
                  <a:srgbClr val="576F78"/>
                </a:solidFill>
                <a:latin typeface="Arial" panose="020B0604020202020204" pitchFamily="34" charset="0"/>
                <a:cs typeface="Arial" panose="020B0604020202020204" pitchFamily="34" charset="0"/>
              </a:rPr>
              <a:t>mbrace</a:t>
            </a:r>
            <a:r>
              <a:rPr lang="en-US"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3C7FE66E-A4C3-1DA8-86D4-D132BB914452}"/>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E39EDD3A-4859-BC67-2546-73A0230193D4}"/>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EBA1D8A9-232E-65F8-350E-CA906890E1E9}"/>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35955987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6EE3F-67C5-49E4-FE94-5BF95FD5D51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E45C4B2-D023-7B84-18A6-985CFDEB15FD}"/>
              </a:ext>
            </a:extLst>
          </p:cNvPr>
          <p:cNvSpPr>
            <a:spLocks noChangeArrowheads="1"/>
          </p:cNvSpPr>
          <p:nvPr/>
        </p:nvSpPr>
        <p:spPr bwMode="auto">
          <a:xfrm>
            <a:off x="191344" y="108604"/>
            <a:ext cx="11809312" cy="664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sz="2400" dirty="0">
                <a:solidFill>
                  <a:srgbClr val="576F78"/>
                </a:solidFill>
                <a:latin typeface="Arial" panose="020B0604020202020204" pitchFamily="34" charset="0"/>
                <a:cs typeface="Arial" panose="020B0604020202020204" pitchFamily="34" charset="0"/>
              </a:rPr>
              <a:t>Dear Professor,</a:t>
            </a:r>
          </a:p>
          <a:p>
            <a:pPr fontAlgn="base">
              <a:buNone/>
            </a:pPr>
            <a:r>
              <a:rPr lang="en-US" sz="2400" dirty="0">
                <a:solidFill>
                  <a:srgbClr val="576F78"/>
                </a:solidFill>
                <a:latin typeface="Arial" panose="020B0604020202020204" pitchFamily="34" charset="0"/>
                <a:cs typeface="Arial" panose="020B0604020202020204" pitchFamily="34" charset="0"/>
              </a:rPr>
              <a:t>I hope you are doing well.</a:t>
            </a:r>
          </a:p>
          <a:p>
            <a:pPr fontAlgn="base">
              <a:buNone/>
            </a:pPr>
            <a:r>
              <a:rPr lang="en-US" sz="2400" dirty="0">
                <a:solidFill>
                  <a:srgbClr val="576F78"/>
                </a:solidFill>
                <a:latin typeface="Arial" panose="020B0604020202020204" pitchFamily="34" charset="0"/>
                <a:cs typeface="Arial" panose="020B0604020202020204" pitchFamily="34" charset="0"/>
              </a:rPr>
              <a:t>Thank you very much for your feedback on the previously proposed topics. I have carefully considered your comments, particularly regarding the feasibility and methodological requirements of the earlier ideas.</a:t>
            </a:r>
          </a:p>
          <a:p>
            <a:pPr fontAlgn="base">
              <a:buNone/>
            </a:pPr>
            <a:r>
              <a:rPr lang="en-US" sz="2400" dirty="0">
                <a:solidFill>
                  <a:srgbClr val="576F78"/>
                </a:solidFill>
                <a:latin typeface="Arial" panose="020B0604020202020204" pitchFamily="34" charset="0"/>
                <a:cs typeface="Arial" panose="020B0604020202020204" pitchFamily="34" charset="0"/>
              </a:rPr>
              <a:t>Based on your guidance, I have now revised my approach and selected three new dissertation topics that are primarily literature-based and analytical in nature, and do not require primary data collection or complex empirical methodologies. These topics focus on real-world business problems and allow for critical evaluation through existing academic research and business case studies.</a:t>
            </a:r>
          </a:p>
          <a:p>
            <a:pPr fontAlgn="base">
              <a:buNone/>
            </a:pPr>
            <a:r>
              <a:rPr lang="en-US" sz="2400" dirty="0">
                <a:solidFill>
                  <a:srgbClr val="576F78"/>
                </a:solidFill>
                <a:latin typeface="Arial" panose="020B0604020202020204" pitchFamily="34" charset="0"/>
                <a:cs typeface="Arial" panose="020B0604020202020204" pitchFamily="34" charset="0"/>
              </a:rPr>
              <a:t>I have attached the revised topics document for your review.</a:t>
            </a:r>
          </a:p>
          <a:p>
            <a:pPr fontAlgn="base">
              <a:buNone/>
            </a:pPr>
            <a:r>
              <a:rPr lang="en-US" sz="2400" dirty="0">
                <a:solidFill>
                  <a:srgbClr val="576F78"/>
                </a:solidFill>
                <a:latin typeface="Arial" panose="020B0604020202020204" pitchFamily="34" charset="0"/>
                <a:cs typeface="Arial" panose="020B0604020202020204" pitchFamily="34" charset="0"/>
              </a:rPr>
              <a:t>I would be grateful for your feedback on whether any of these topics are suitable to proceed with. Additionally, if you would prefer to suggest a specific topic or research area that you feel would be more appropriate for my dissertation, I would be very happy to work on that as well.</a:t>
            </a:r>
          </a:p>
          <a:p>
            <a:pPr fontAlgn="base">
              <a:buNone/>
            </a:pPr>
            <a:r>
              <a:rPr lang="en-US" sz="2400" dirty="0">
                <a:solidFill>
                  <a:srgbClr val="576F78"/>
                </a:solidFill>
                <a:latin typeface="Arial" panose="020B0604020202020204" pitchFamily="34" charset="0"/>
                <a:cs typeface="Arial" panose="020B0604020202020204" pitchFamily="34" charset="0"/>
              </a:rPr>
              <a:t>Thank you again for your time and support.</a:t>
            </a:r>
          </a:p>
          <a:p>
            <a:pPr fontAlgn="base">
              <a:buNone/>
            </a:pPr>
            <a:r>
              <a:rPr lang="en-US" sz="2400" dirty="0">
                <a:solidFill>
                  <a:srgbClr val="576F78"/>
                </a:solidFill>
                <a:latin typeface="Arial" panose="020B0604020202020204" pitchFamily="34" charset="0"/>
                <a:cs typeface="Arial" panose="020B0604020202020204" pitchFamily="34" charset="0"/>
              </a:rPr>
              <a:t>Kind regards</a:t>
            </a:r>
            <a:endParaRPr lang="en-GB" sz="2400"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58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F00F1-5ED8-0A62-60DB-0EF32ED4ECA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14A1D07-C366-CE91-F1BF-0024A2209D74}"/>
              </a:ext>
            </a:extLst>
          </p:cNvPr>
          <p:cNvSpPr>
            <a:spLocks noChangeArrowheads="1"/>
          </p:cNvSpPr>
          <p:nvPr/>
        </p:nvSpPr>
        <p:spPr bwMode="auto">
          <a:xfrm>
            <a:off x="191344" y="188640"/>
            <a:ext cx="11809312" cy="4742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dirty="0">
                <a:solidFill>
                  <a:srgbClr val="002332"/>
                </a:solidFill>
                <a:latin typeface="Arial" panose="020B0604020202020204" pitchFamily="34" charset="0"/>
                <a:cs typeface="Arial" panose="020B0604020202020204" pitchFamily="34" charset="0"/>
              </a:rPr>
              <a:t>Hi . . .,</a:t>
            </a:r>
          </a:p>
          <a:p>
            <a:pPr fontAlgn="base">
              <a:buNone/>
            </a:pPr>
            <a:r>
              <a:rPr lang="en-US" dirty="0">
                <a:solidFill>
                  <a:srgbClr val="002332"/>
                </a:solidFill>
                <a:latin typeface="Arial" panose="020B0604020202020204" pitchFamily="34" charset="0"/>
                <a:cs typeface="Arial" panose="020B0604020202020204" pitchFamily="34" charset="0"/>
              </a:rPr>
              <a:t>Can you please NOT use generative AI to write your messages?</a:t>
            </a:r>
          </a:p>
          <a:p>
            <a:pPr fontAlgn="base">
              <a:buNone/>
            </a:pPr>
            <a:r>
              <a:rPr lang="en-US" dirty="0">
                <a:solidFill>
                  <a:srgbClr val="002332"/>
                </a:solidFill>
                <a:latin typeface="Arial" panose="020B0604020202020204" pitchFamily="34" charset="0"/>
                <a:cs typeface="Arial" panose="020B0604020202020204" pitchFamily="34" charset="0"/>
              </a:rPr>
              <a:t>In my previous email I advised you to think in terms of the variables you'll be measuring and participants you will need to recruit. You ignored my feedback and sent me another AI-generated document with some vague research ideas, not referring to the variables, data collection tools, or recruitment of respondents. I'm afraid we won't get far this way. If you're not willing to do any work, beyond using generative AI, you're on a clear path not only to fail, but also to facing academic misconduct procedure. </a:t>
            </a:r>
          </a:p>
          <a:p>
            <a:pPr fontAlgn="base">
              <a:buNone/>
            </a:pPr>
            <a:r>
              <a:rPr lang="en-US" dirty="0">
                <a:solidFill>
                  <a:srgbClr val="002332"/>
                </a:solidFill>
                <a:latin typeface="Arial" panose="020B0604020202020204" pitchFamily="34" charset="0"/>
                <a:cs typeface="Arial" panose="020B0604020202020204" pitchFamily="34" charset="0"/>
              </a:rPr>
              <a:t>If you want to talk about your research, I'm available for a Teams video call this afternoon.</a:t>
            </a:r>
          </a:p>
        </p:txBody>
      </p:sp>
      <p:sp>
        <p:nvSpPr>
          <p:cNvPr id="2" name="Rectangle 1">
            <a:extLst>
              <a:ext uri="{FF2B5EF4-FFF2-40B4-BE49-F238E27FC236}">
                <a16:creationId xmlns:a16="http://schemas.microsoft.com/office/drawing/2014/main" id="{E4E97AA6-7D68-0F28-04EA-C1036160E82B}"/>
              </a:ext>
            </a:extLst>
          </p:cNvPr>
          <p:cNvSpPr>
            <a:spLocks noChangeArrowheads="1"/>
          </p:cNvSpPr>
          <p:nvPr/>
        </p:nvSpPr>
        <p:spPr bwMode="auto">
          <a:xfrm rot="10800000" flipV="1">
            <a:off x="191344" y="5369381"/>
            <a:ext cx="1162397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altLang="en-US" dirty="0">
                <a:solidFill>
                  <a:srgbClr val="576F78"/>
                </a:solidFill>
                <a:latin typeface="Arial" panose="020B0604020202020204" pitchFamily="34" charset="0"/>
              </a:rPr>
              <a:t>Sir I want to talk with you about  my topic research am bit confused how I can connect with you on team video</a:t>
            </a:r>
          </a:p>
        </p:txBody>
      </p:sp>
    </p:spTree>
    <p:extLst>
      <p:ext uri="{BB962C8B-B14F-4D97-AF65-F5344CB8AC3E}">
        <p14:creationId xmlns:p14="http://schemas.microsoft.com/office/powerpoint/2010/main" val="308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
                                        </p:tgtEl>
                                        <p:attrNameLst>
                                          <p:attrName>style.visibility</p:attrName>
                                        </p:attrNameLst>
                                      </p:cBhvr>
                                      <p:to>
                                        <p:strVal val="visible"/>
                                      </p:to>
                                    </p:set>
                                    <p:anim calcmode="discrete" valueType="clr">
                                      <p:cBhvr override="childStyle">
                                        <p:cTn id="14"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gtEl>
                                        <p:attrNameLst>
                                          <p:attrName>fillcolor</p:attrName>
                                        </p:attrNameLst>
                                      </p:cBhvr>
                                      <p:tavLst>
                                        <p:tav tm="0">
                                          <p:val>
                                            <p:clrVal>
                                              <a:schemeClr val="accent2"/>
                                            </p:clrVal>
                                          </p:val>
                                        </p:tav>
                                        <p:tav tm="50000">
                                          <p:val>
                                            <p:clrVal>
                                              <a:schemeClr val="hlink"/>
                                            </p:clrVal>
                                          </p:val>
                                        </p:tav>
                                      </p:tavLst>
                                    </p:anim>
                                    <p:set>
                                      <p:cBhvr>
                                        <p:cTn id="16"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4F12E-B223-B92C-50DF-BEF1D1825BD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F96C317-C136-8AC4-ACA5-FA950C269A13}"/>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A1487243-7F7D-B6F3-0C76-D90C7835DBD8}"/>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i</a:t>
            </a:r>
            <a:r>
              <a:rPr lang="en-US" dirty="0" err="1">
                <a:solidFill>
                  <a:srgbClr val="576F78"/>
                </a:solidFill>
                <a:latin typeface="Arial" panose="020B0604020202020204" pitchFamily="34" charset="0"/>
                <a:cs typeface="Arial" panose="020B0604020202020204" pitchFamily="34" charset="0"/>
              </a:rPr>
              <a:t>ntegrate</a:t>
            </a:r>
            <a:r>
              <a:rPr lang="en-US" dirty="0">
                <a:solidFill>
                  <a:srgbClr val="576F78"/>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168ACAD1-3CF7-7ABA-17DE-6884FF4D2037}"/>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s</a:t>
            </a:r>
            <a:r>
              <a:rPr lang="en-US" dirty="0" err="1">
                <a:solidFill>
                  <a:srgbClr val="576F78"/>
                </a:solidFill>
                <a:latin typeface="Arial" panose="020B0604020202020204" pitchFamily="34" charset="0"/>
                <a:cs typeface="Arial" panose="020B0604020202020204" pitchFamily="34" charset="0"/>
              </a:rPr>
              <a:t>hift</a:t>
            </a:r>
            <a:r>
              <a:rPr lang="en-US" dirty="0">
                <a:solidFill>
                  <a:srgbClr val="576F78"/>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F43F905B-F536-1380-822F-4D8200206232}"/>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romote</a:t>
            </a:r>
            <a:r>
              <a:rPr lang="en-US" dirty="0">
                <a:solidFill>
                  <a:srgbClr val="576F78"/>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E4C917E1-77B9-E2CC-F28F-D66D07055B0C}"/>
              </a:ext>
            </a:extLst>
          </p:cNvPr>
          <p:cNvSpPr>
            <a:spLocks noChangeArrowheads="1"/>
          </p:cNvSpPr>
          <p:nvPr/>
        </p:nvSpPr>
        <p:spPr bwMode="auto">
          <a:xfrm>
            <a:off x="4943872" y="4367426"/>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dirty="0" err="1">
                <a:solidFill>
                  <a:srgbClr val="576F78"/>
                </a:solidFill>
                <a:latin typeface="Arial" panose="020B0604020202020204" pitchFamily="34" charset="0"/>
                <a:cs typeface="Arial" panose="020B0604020202020204" pitchFamily="34" charset="0"/>
              </a:rPr>
              <a:t>mbrace</a:t>
            </a:r>
            <a:r>
              <a:rPr lang="en-US"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14416141-A39F-F954-7C88-C696B2F7A779}"/>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8CA9EC41-86F9-CE08-98A7-55289F901AFB}"/>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rgbClr val="576F78"/>
                </a:solidFill>
                <a:latin typeface="Arial" panose="020B0604020202020204" pitchFamily="34" charset="0"/>
                <a:cs typeface="Arial" panose="020B0604020202020204" pitchFamily="34" charset="0"/>
                <a:sym typeface="Wingdings" panose="05000000000000000000" pitchFamily="2" charset="2"/>
              </a:rPr>
              <a:t>p</a:t>
            </a:r>
            <a:r>
              <a:rPr lang="en-US" dirty="0" err="1">
                <a:solidFill>
                  <a:srgbClr val="576F78"/>
                </a:solidFill>
                <a:latin typeface="Arial" panose="020B0604020202020204" pitchFamily="34" charset="0"/>
                <a:cs typeface="Arial" panose="020B0604020202020204" pitchFamily="34" charset="0"/>
              </a:rPr>
              <a:t>rioritise</a:t>
            </a:r>
            <a:r>
              <a:rPr lang="en-US" dirty="0">
                <a:solidFill>
                  <a:srgbClr val="576F78"/>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2B00776E-01E8-A72F-EF68-F898E2F44F8E}"/>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11407480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C58AE-C6B1-5537-8656-1A1A3471B89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918841F-5AC7-89A3-4D3E-67D6E3953D79}"/>
              </a:ext>
            </a:extLst>
          </p:cNvPr>
          <p:cNvPicPr>
            <a:picLocks noChangeAspect="1"/>
          </p:cNvPicPr>
          <p:nvPr/>
        </p:nvPicPr>
        <p:blipFill>
          <a:blip r:embed="rId2"/>
          <a:stretch>
            <a:fillRect/>
          </a:stretch>
        </p:blipFill>
        <p:spPr>
          <a:xfrm>
            <a:off x="191344" y="174831"/>
            <a:ext cx="4576614" cy="6494529"/>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7F455B86-349A-2930-EB10-0666E9141916}"/>
              </a:ext>
            </a:extLst>
          </p:cNvPr>
          <p:cNvSpPr>
            <a:spLocks noChangeArrowheads="1"/>
          </p:cNvSpPr>
          <p:nvPr/>
        </p:nvSpPr>
        <p:spPr bwMode="auto">
          <a:xfrm>
            <a:off x="4943872" y="44624"/>
            <a:ext cx="712879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err="1">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i</a:t>
            </a:r>
            <a:r>
              <a:rPr lang="en-US" dirty="0" err="1">
                <a:solidFill>
                  <a:schemeClr val="bg1">
                    <a:lumMod val="85000"/>
                  </a:schemeClr>
                </a:solidFill>
                <a:latin typeface="Arial" panose="020B0604020202020204" pitchFamily="34" charset="0"/>
                <a:cs typeface="Arial" panose="020B0604020202020204" pitchFamily="34" charset="0"/>
              </a:rPr>
              <a:t>ntegrate</a:t>
            </a:r>
            <a:r>
              <a:rPr lang="en-US" dirty="0">
                <a:solidFill>
                  <a:schemeClr val="bg1">
                    <a:lumMod val="85000"/>
                  </a:schemeClr>
                </a:solidFill>
                <a:latin typeface="Arial" panose="020B0604020202020204" pitchFamily="34" charset="0"/>
                <a:cs typeface="Arial" panose="020B0604020202020204" pitchFamily="34" charset="0"/>
              </a:rPr>
              <a:t> multiple assessment methods to cater to varied learning styles and reduce over-reliance on a singular approach</a:t>
            </a:r>
          </a:p>
        </p:txBody>
      </p:sp>
      <p:sp>
        <p:nvSpPr>
          <p:cNvPr id="11" name="Rectangle 10">
            <a:extLst>
              <a:ext uri="{FF2B5EF4-FFF2-40B4-BE49-F238E27FC236}">
                <a16:creationId xmlns:a16="http://schemas.microsoft.com/office/drawing/2014/main" id="{71E87357-EE62-BA73-E021-5DAC4A5ECFF9}"/>
              </a:ext>
            </a:extLst>
          </p:cNvPr>
          <p:cNvSpPr>
            <a:spLocks noChangeArrowheads="1"/>
          </p:cNvSpPr>
          <p:nvPr/>
        </p:nvSpPr>
        <p:spPr bwMode="auto">
          <a:xfrm>
            <a:off x="4948808" y="1484784"/>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s</a:t>
            </a:r>
            <a:r>
              <a:rPr lang="en-US" dirty="0" err="1">
                <a:solidFill>
                  <a:schemeClr val="bg1">
                    <a:lumMod val="85000"/>
                  </a:schemeClr>
                </a:solidFill>
                <a:latin typeface="Arial" panose="020B0604020202020204" pitchFamily="34" charset="0"/>
                <a:cs typeface="Arial" panose="020B0604020202020204" pitchFamily="34" charset="0"/>
              </a:rPr>
              <a:t>hift</a:t>
            </a:r>
            <a:r>
              <a:rPr lang="en-US" dirty="0">
                <a:solidFill>
                  <a:schemeClr val="bg1">
                    <a:lumMod val="85000"/>
                  </a:schemeClr>
                </a:solidFill>
                <a:latin typeface="Arial" panose="020B0604020202020204" pitchFamily="34" charset="0"/>
                <a:cs typeface="Arial" panose="020B0604020202020204" pitchFamily="34" charset="0"/>
              </a:rPr>
              <a:t> focus towards real-world problem solving, applying knowledge in tangible scenarios</a:t>
            </a:r>
          </a:p>
        </p:txBody>
      </p:sp>
      <p:sp>
        <p:nvSpPr>
          <p:cNvPr id="12" name="Rectangle 11">
            <a:extLst>
              <a:ext uri="{FF2B5EF4-FFF2-40B4-BE49-F238E27FC236}">
                <a16:creationId xmlns:a16="http://schemas.microsoft.com/office/drawing/2014/main" id="{DBEBEA20-CC1D-2F1E-97ED-AF768F5AF296}"/>
              </a:ext>
            </a:extLst>
          </p:cNvPr>
          <p:cNvSpPr>
            <a:spLocks noChangeArrowheads="1"/>
          </p:cNvSpPr>
          <p:nvPr/>
        </p:nvSpPr>
        <p:spPr bwMode="auto">
          <a:xfrm>
            <a:off x="4943872" y="2926105"/>
            <a:ext cx="70567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p</a:t>
            </a:r>
            <a:r>
              <a:rPr lang="en-US" dirty="0" err="1">
                <a:solidFill>
                  <a:schemeClr val="bg1">
                    <a:lumMod val="85000"/>
                  </a:schemeClr>
                </a:solidFill>
                <a:latin typeface="Arial" panose="020B0604020202020204" pitchFamily="34" charset="0"/>
                <a:cs typeface="Arial" panose="020B0604020202020204" pitchFamily="34" charset="0"/>
              </a:rPr>
              <a:t>romote</a:t>
            </a:r>
            <a:r>
              <a:rPr lang="en-US" dirty="0">
                <a:solidFill>
                  <a:schemeClr val="bg1">
                    <a:lumMod val="85000"/>
                  </a:schemeClr>
                </a:solidFill>
                <a:latin typeface="Arial" panose="020B0604020202020204" pitchFamily="34" charset="0"/>
                <a:cs typeface="Arial" panose="020B0604020202020204" pitchFamily="34" charset="0"/>
              </a:rPr>
              <a:t> Academic Integrity, ensure that the essence of a student’s original thought remains intact and authentic</a:t>
            </a:r>
          </a:p>
        </p:txBody>
      </p:sp>
      <p:sp>
        <p:nvSpPr>
          <p:cNvPr id="13" name="Rectangle 12">
            <a:extLst>
              <a:ext uri="{FF2B5EF4-FFF2-40B4-BE49-F238E27FC236}">
                <a16:creationId xmlns:a16="http://schemas.microsoft.com/office/drawing/2014/main" id="{6132D6B8-206C-DD23-8550-FFC0CC33518E}"/>
              </a:ext>
            </a:extLst>
          </p:cNvPr>
          <p:cNvSpPr>
            <a:spLocks noChangeArrowheads="1"/>
          </p:cNvSpPr>
          <p:nvPr/>
        </p:nvSpPr>
        <p:spPr bwMode="auto">
          <a:xfrm>
            <a:off x="4943872" y="4321823"/>
            <a:ext cx="705678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3400"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sz="34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sz="3400" noProof="0" dirty="0">
                <a:solidFill>
                  <a:srgbClr val="576F78"/>
                </a:solidFill>
                <a:latin typeface="Arial" panose="020B0604020202020204" pitchFamily="34" charset="0"/>
                <a:cs typeface="Arial" panose="020B0604020202020204" pitchFamily="34" charset="0"/>
                <a:sym typeface="Wingdings" panose="05000000000000000000" pitchFamily="2" charset="2"/>
              </a:rPr>
              <a:t>e</a:t>
            </a:r>
            <a:r>
              <a:rPr lang="en-US" sz="3400" dirty="0" err="1">
                <a:solidFill>
                  <a:srgbClr val="576F78"/>
                </a:solidFill>
                <a:latin typeface="Arial" panose="020B0604020202020204" pitchFamily="34" charset="0"/>
                <a:cs typeface="Arial" panose="020B0604020202020204" pitchFamily="34" charset="0"/>
              </a:rPr>
              <a:t>mbrace</a:t>
            </a:r>
            <a:r>
              <a:rPr lang="en-US" sz="3400" dirty="0">
                <a:solidFill>
                  <a:srgbClr val="576F78"/>
                </a:solidFill>
                <a:latin typeface="Arial" panose="020B0604020202020204" pitchFamily="34" charset="0"/>
                <a:cs typeface="Arial" panose="020B0604020202020204" pitchFamily="34" charset="0"/>
              </a:rPr>
              <a:t> AI as a learning partner</a:t>
            </a:r>
          </a:p>
        </p:txBody>
      </p:sp>
      <p:sp>
        <p:nvSpPr>
          <p:cNvPr id="14" name="Rectangle 13">
            <a:extLst>
              <a:ext uri="{FF2B5EF4-FFF2-40B4-BE49-F238E27FC236}">
                <a16:creationId xmlns:a16="http://schemas.microsoft.com/office/drawing/2014/main" id="{75B31A4C-72C6-3E93-1E00-EDF14AEB0EB0}"/>
              </a:ext>
            </a:extLst>
          </p:cNvPr>
          <p:cNvSpPr>
            <a:spLocks noChangeArrowheads="1"/>
          </p:cNvSpPr>
          <p:nvPr/>
        </p:nvSpPr>
        <p:spPr bwMode="auto">
          <a:xfrm>
            <a:off x="4949899" y="4946972"/>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p</a:t>
            </a:r>
            <a:r>
              <a:rPr lang="en-US" dirty="0" err="1">
                <a:solidFill>
                  <a:schemeClr val="bg1">
                    <a:lumMod val="85000"/>
                  </a:schemeClr>
                </a:solidFill>
                <a:latin typeface="Arial" panose="020B0604020202020204" pitchFamily="34" charset="0"/>
                <a:cs typeface="Arial" panose="020B0604020202020204" pitchFamily="34" charset="0"/>
              </a:rPr>
              <a:t>rioritise</a:t>
            </a:r>
            <a:r>
              <a:rPr lang="en-US" dirty="0">
                <a:solidFill>
                  <a:schemeClr val="bg1">
                    <a:lumMod val="85000"/>
                  </a:schemeClr>
                </a:solidFill>
                <a:latin typeface="Arial" panose="020B0604020202020204" pitchFamily="34" charset="0"/>
                <a:cs typeface="Arial" panose="020B0604020202020204" pitchFamily="34" charset="0"/>
              </a:rPr>
              <a:t> soft skills in assessments </a:t>
            </a:r>
          </a:p>
        </p:txBody>
      </p:sp>
      <p:sp>
        <p:nvSpPr>
          <p:cNvPr id="15" name="Rectangle 14">
            <a:extLst>
              <a:ext uri="{FF2B5EF4-FFF2-40B4-BE49-F238E27FC236}">
                <a16:creationId xmlns:a16="http://schemas.microsoft.com/office/drawing/2014/main" id="{9734C10D-83A3-9863-57B2-162B11E1D47A}"/>
              </a:ext>
            </a:extLst>
          </p:cNvPr>
          <p:cNvSpPr>
            <a:spLocks noChangeArrowheads="1"/>
          </p:cNvSpPr>
          <p:nvPr/>
        </p:nvSpPr>
        <p:spPr bwMode="auto">
          <a:xfrm>
            <a:off x="4943872" y="5526518"/>
            <a:ext cx="7056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chemeClr val="accent2">
                    <a:lumMod val="20000"/>
                    <a:lumOff val="80000"/>
                  </a:schemeClr>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US" noProof="0" dirty="0">
                <a:solidFill>
                  <a:schemeClr val="bg1">
                    <a:lumMod val="85000"/>
                  </a:schemeClr>
                </a:solidFill>
                <a:latin typeface="Arial" panose="020B0604020202020204" pitchFamily="34" charset="0"/>
                <a:cs typeface="Arial" panose="020B0604020202020204" pitchFamily="34" charset="0"/>
                <a:sym typeface="Wingdings" panose="05000000000000000000" pitchFamily="2" charset="2"/>
              </a:rPr>
              <a:t>p</a:t>
            </a:r>
            <a:r>
              <a:rPr lang="en-US" dirty="0" err="1">
                <a:solidFill>
                  <a:schemeClr val="bg1">
                    <a:lumMod val="85000"/>
                  </a:schemeClr>
                </a:solidFill>
                <a:latin typeface="Arial" panose="020B0604020202020204" pitchFamily="34" charset="0"/>
                <a:cs typeface="Arial" panose="020B0604020202020204" pitchFamily="34" charset="0"/>
              </a:rPr>
              <a:t>rioritise</a:t>
            </a:r>
            <a:r>
              <a:rPr lang="en-US" dirty="0">
                <a:solidFill>
                  <a:schemeClr val="bg1">
                    <a:lumMod val="85000"/>
                  </a:schemeClr>
                </a:solidFill>
                <a:latin typeface="Arial" panose="020B0604020202020204" pitchFamily="34" charset="0"/>
                <a:cs typeface="Arial" panose="020B0604020202020204" pitchFamily="34" charset="0"/>
              </a:rPr>
              <a:t> feedback over grades</a:t>
            </a:r>
          </a:p>
        </p:txBody>
      </p:sp>
      <p:sp>
        <p:nvSpPr>
          <p:cNvPr id="2" name="Rectangle 1">
            <a:extLst>
              <a:ext uri="{FF2B5EF4-FFF2-40B4-BE49-F238E27FC236}">
                <a16:creationId xmlns:a16="http://schemas.microsoft.com/office/drawing/2014/main" id="{A901843D-08D5-E349-7A02-9AFFFCF9FC2D}"/>
              </a:ext>
            </a:extLst>
          </p:cNvPr>
          <p:cNvSpPr>
            <a:spLocks noChangeArrowheads="1"/>
          </p:cNvSpPr>
          <p:nvPr/>
        </p:nvSpPr>
        <p:spPr bwMode="auto">
          <a:xfrm>
            <a:off x="7032102" y="6146140"/>
            <a:ext cx="50405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 94)</a:t>
            </a:r>
          </a:p>
        </p:txBody>
      </p:sp>
    </p:spTree>
    <p:extLst>
      <p:ext uri="{BB962C8B-B14F-4D97-AF65-F5344CB8AC3E}">
        <p14:creationId xmlns:p14="http://schemas.microsoft.com/office/powerpoint/2010/main" val="21327485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D0BA7-AAC3-ACE0-20C9-E8F250F4A83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D7E3E4A-81ED-24A3-87FA-4DDE4E003799}"/>
              </a:ext>
            </a:extLst>
          </p:cNvPr>
          <p:cNvSpPr>
            <a:spLocks noChangeArrowheads="1"/>
          </p:cNvSpPr>
          <p:nvPr/>
        </p:nvSpPr>
        <p:spPr bwMode="auto">
          <a:xfrm rot="10800000" flipV="1">
            <a:off x="82824" y="42498"/>
            <a:ext cx="11917831"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sz="2400" dirty="0">
                <a:solidFill>
                  <a:srgbClr val="3D4348"/>
                </a:solidFill>
                <a:latin typeface="Arial" panose="020B0604020202020204" pitchFamily="34" charset="0"/>
                <a:cs typeface="Arial" panose="020B0604020202020204" pitchFamily="34" charset="0"/>
              </a:rPr>
              <a:t>Michael Brenner, Professor of Applied Mathematics in the School of Engineering and Applied Sciences at Harvard</a:t>
            </a:r>
            <a:endParaRPr lang="en-US" altLang="en-US" sz="2400" dirty="0">
              <a:solidFill>
                <a:srgbClr val="3D4348"/>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E342694-C8F3-4643-CC7D-E90D6608234A}"/>
              </a:ext>
            </a:extLst>
          </p:cNvPr>
          <p:cNvPicPr>
            <a:picLocks noChangeAspect="1"/>
          </p:cNvPicPr>
          <p:nvPr/>
        </p:nvPicPr>
        <p:blipFill>
          <a:blip r:embed="rId3"/>
          <a:stretch>
            <a:fillRect/>
          </a:stretch>
        </p:blipFill>
        <p:spPr>
          <a:xfrm>
            <a:off x="119336" y="5811171"/>
            <a:ext cx="1512168" cy="1002205"/>
          </a:xfrm>
          <a:prstGeom prst="rect">
            <a:avLst/>
          </a:prstGeom>
        </p:spPr>
      </p:pic>
      <p:sp>
        <p:nvSpPr>
          <p:cNvPr id="4" name="Rectangle 3">
            <a:extLst>
              <a:ext uri="{FF2B5EF4-FFF2-40B4-BE49-F238E27FC236}">
                <a16:creationId xmlns:a16="http://schemas.microsoft.com/office/drawing/2014/main" id="{14CF3F5E-02AE-B93C-F7B1-4E5DD4F5A2F1}"/>
              </a:ext>
            </a:extLst>
          </p:cNvPr>
          <p:cNvSpPr>
            <a:spLocks noChangeArrowheads="1"/>
          </p:cNvSpPr>
          <p:nvPr/>
        </p:nvSpPr>
        <p:spPr bwMode="auto">
          <a:xfrm>
            <a:off x="2423592" y="5930116"/>
            <a:ext cx="97712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Preserving learning in the age of AI shortcuts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Perfas</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2026</a:t>
            </a:r>
            <a:r>
              <a:rPr lang="en-US" dirty="0">
                <a:solidFill>
                  <a:srgbClr val="576F78"/>
                </a:solidFill>
                <a:latin typeface="Arial" panose="020B0604020202020204" pitchFamily="34" charset="0"/>
                <a:cs typeface="Arial" panose="020B0604020202020204" pitchFamily="34" charset="0"/>
              </a:rPr>
              <a:t>)</a:t>
            </a:r>
          </a:p>
        </p:txBody>
      </p:sp>
      <p:sp>
        <p:nvSpPr>
          <p:cNvPr id="5" name="Rectangle 4">
            <a:extLst>
              <a:ext uri="{FF2B5EF4-FFF2-40B4-BE49-F238E27FC236}">
                <a16:creationId xmlns:a16="http://schemas.microsoft.com/office/drawing/2014/main" id="{41F0F14D-8539-E209-F5E5-7C9C2A834705}"/>
              </a:ext>
            </a:extLst>
          </p:cNvPr>
          <p:cNvSpPr>
            <a:spLocks noChangeArrowheads="1"/>
          </p:cNvSpPr>
          <p:nvPr/>
        </p:nvSpPr>
        <p:spPr bwMode="auto">
          <a:xfrm rot="10800000" flipV="1">
            <a:off x="82824" y="798958"/>
            <a:ext cx="12028892"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Before I went to lecture, just for fun, I stuck in my problem set into Gemini, and it basically solved everything. I was quite shocked because these are things that people spend their lives learning how to do. But I decided that I would just say to the students, “Well, this now happened. And so my syllabus is now invalid.” And so I completely changed the class. Every week, instead of giving problems to solve I told them that they needed to invent a problem. And if they found the problem that the best chatbot couldn’t solve, they got extra credit. By the end of the semester, we had 600 problems that, for the most part, the best chatbots at the moment couldn’t solve. We as a class wrote a paper about this and it was just published with everybody in the class as authors. In lieu of a final exam, I carried out oral exams. I said, “You’ve invented these 10 problems,” and I picked one — I didn’t let them choose — and I made them go to my blackboard and solve it, then explain to me how they came up with it. I learned more about the students than I ever have in the past in such a class. Subjectively, they knew more than anyone that I’d ever taught before because they were forced to go and read things that they ordinarily wouldn’t need to read because they had to push the state of the art.  </a:t>
            </a:r>
          </a:p>
        </p:txBody>
      </p:sp>
    </p:spTree>
    <p:extLst>
      <p:ext uri="{BB962C8B-B14F-4D97-AF65-F5344CB8AC3E}">
        <p14:creationId xmlns:p14="http://schemas.microsoft.com/office/powerpoint/2010/main" val="115332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
                                        </p:tgtEl>
                                        <p:attrNameLst>
                                          <p:attrName>style.visibility</p:attrName>
                                        </p:attrNameLst>
                                      </p:cBhvr>
                                      <p:to>
                                        <p:strVal val="visible"/>
                                      </p:to>
                                    </p:set>
                                    <p:anim calcmode="discrete" valueType="clr">
                                      <p:cBhvr override="childStyle">
                                        <p:cTn id="14"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
                                        </p:tgtEl>
                                        <p:attrNameLst>
                                          <p:attrName>fillcolor</p:attrName>
                                        </p:attrNameLst>
                                      </p:cBhvr>
                                      <p:tavLst>
                                        <p:tav tm="0">
                                          <p:val>
                                            <p:clrVal>
                                              <a:schemeClr val="accent2"/>
                                            </p:clrVal>
                                          </p:val>
                                        </p:tav>
                                        <p:tav tm="50000">
                                          <p:val>
                                            <p:clrVal>
                                              <a:schemeClr val="hlink"/>
                                            </p:clrVal>
                                          </p:val>
                                        </p:tav>
                                      </p:tavLst>
                                    </p:anim>
                                    <p:set>
                                      <p:cBhvr>
                                        <p:cTn id="16" dur="80"/>
                                        <p:tgtEl>
                                          <p:spTgt spid="10"/>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
                                        </p:tgtEl>
                                        <p:attrNameLst>
                                          <p:attrName>style.visibility</p:attrName>
                                        </p:attrNameLst>
                                      </p:cBhvr>
                                      <p:to>
                                        <p:strVal val="visible"/>
                                      </p:to>
                                    </p:set>
                                    <p:anim calcmode="discrete" valueType="clr">
                                      <p:cBhvr override="childStyle">
                                        <p:cTn id="2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gtEl>
                                        <p:attrNameLst>
                                          <p:attrName>fillcolor</p:attrName>
                                        </p:attrNameLst>
                                      </p:cBhvr>
                                      <p:tavLst>
                                        <p:tav tm="0">
                                          <p:val>
                                            <p:clrVal>
                                              <a:schemeClr val="accent2"/>
                                            </p:clrVal>
                                          </p:val>
                                        </p:tav>
                                        <p:tav tm="50000">
                                          <p:val>
                                            <p:clrVal>
                                              <a:schemeClr val="hlink"/>
                                            </p:clrVal>
                                          </p:val>
                                        </p:tav>
                                      </p:tavLst>
                                    </p:anim>
                                    <p:set>
                                      <p:cBhvr>
                                        <p:cTn id="23"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DF513-DED2-6E22-754D-87F008B58F3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AC1ADAF-7A97-4FD3-107B-23CDE9E098F4}"/>
              </a:ext>
            </a:extLst>
          </p:cNvPr>
          <p:cNvSpPr>
            <a:spLocks noChangeArrowheads="1"/>
          </p:cNvSpPr>
          <p:nvPr/>
        </p:nvSpPr>
        <p:spPr bwMode="auto">
          <a:xfrm rot="10800000" flipV="1">
            <a:off x="82824" y="42498"/>
            <a:ext cx="11917831"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buNone/>
            </a:pPr>
            <a:r>
              <a:rPr lang="en-US" sz="2400" dirty="0">
                <a:solidFill>
                  <a:srgbClr val="3D4348"/>
                </a:solidFill>
                <a:latin typeface="Arial" panose="020B0604020202020204" pitchFamily="34" charset="0"/>
                <a:cs typeface="Arial" panose="020B0604020202020204" pitchFamily="34" charset="0"/>
              </a:rPr>
              <a:t>Michael Brenner, Professor of Applied Mathematics in the School of Engineering and Applied Sciences at Harvard</a:t>
            </a:r>
            <a:endParaRPr lang="en-US" altLang="en-US" sz="2400" dirty="0">
              <a:solidFill>
                <a:srgbClr val="3D434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DA9E6AC5-7AAB-8FBB-EF0A-34D6ECBC014E}"/>
              </a:ext>
            </a:extLst>
          </p:cNvPr>
          <p:cNvSpPr>
            <a:spLocks noChangeArrowheads="1"/>
          </p:cNvSpPr>
          <p:nvPr/>
        </p:nvSpPr>
        <p:spPr bwMode="auto">
          <a:xfrm rot="10800000" flipV="1">
            <a:off x="82824" y="798958"/>
            <a:ext cx="12028892"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sz="2400" dirty="0">
                <a:solidFill>
                  <a:srgbClr val="576F78"/>
                </a:solidFill>
                <a:latin typeface="Arial" panose="020B0604020202020204" pitchFamily="34" charset="0"/>
                <a:cs typeface="Arial" panose="020B0604020202020204" pitchFamily="34" charset="0"/>
              </a:rPr>
              <a:t>Before I went to lecture, just for fun, I stuck in my problem set into Gemini, and it basically solved everything. I was quite shocked because these are things that people spend their lives learning how to do. But I decided that I would just say to the students, “Well, this now happened. And so my syllabus is now invalid.” And so I completely changed the class. Every week, instead of giving problems to solve I told them that they needed to invent a problem. And if they found the problem that the best chatbot couldn’t solve, they got extra credit. By the end of the semester, we had 600 problems that, for the most part, the best chatbots at the moment couldn’t solve. We as a class wrote a paper about this and it was just published with everybody in the class as authors. In lieu of a final exam, I carried out </a:t>
            </a:r>
            <a:r>
              <a:rPr lang="en-US" sz="2400" dirty="0">
                <a:solidFill>
                  <a:srgbClr val="EC6608"/>
                </a:solidFill>
                <a:latin typeface="Arial" panose="020B0604020202020204" pitchFamily="34" charset="0"/>
                <a:cs typeface="Arial" panose="020B0604020202020204" pitchFamily="34" charset="0"/>
              </a:rPr>
              <a:t>oral exams</a:t>
            </a:r>
            <a:r>
              <a:rPr lang="en-US" sz="2400" dirty="0">
                <a:solidFill>
                  <a:srgbClr val="576F78"/>
                </a:solidFill>
                <a:latin typeface="Arial" panose="020B0604020202020204" pitchFamily="34" charset="0"/>
                <a:cs typeface="Arial" panose="020B0604020202020204" pitchFamily="34" charset="0"/>
              </a:rPr>
              <a:t>. I said, “You’ve invented these 10 problems,” and I picked one — I didn’t let them choose — and I made them go to my blackboard and solve it, then explain to me how they came up with it. I learned more about the students than I ever have in the past in such a class. Subjectively, they knew more than anyone that I’d ever taught before because they were forced to go and read things that they ordinarily wouldn’t need to read because they had to push the state of the art.  </a:t>
            </a:r>
          </a:p>
        </p:txBody>
      </p:sp>
      <p:sp>
        <p:nvSpPr>
          <p:cNvPr id="2" name="Line 9">
            <a:extLst>
              <a:ext uri="{FF2B5EF4-FFF2-40B4-BE49-F238E27FC236}">
                <a16:creationId xmlns:a16="http://schemas.microsoft.com/office/drawing/2014/main" id="{9A3BCAB0-C69B-9BE8-AD93-011B68DB5618}"/>
              </a:ext>
            </a:extLst>
          </p:cNvPr>
          <p:cNvSpPr>
            <a:spLocks noChangeShapeType="1"/>
          </p:cNvSpPr>
          <p:nvPr/>
        </p:nvSpPr>
        <p:spPr bwMode="auto">
          <a:xfrm flipV="1">
            <a:off x="4007768" y="4077072"/>
            <a:ext cx="1512168" cy="0"/>
          </a:xfrm>
          <a:prstGeom prst="line">
            <a:avLst/>
          </a:prstGeom>
          <a:ln w="38100">
            <a:solidFill>
              <a:srgbClr val="0000FF"/>
            </a:solidFill>
            <a:headEnd/>
            <a:tailEnd/>
          </a:ln>
        </p:spPr>
        <p:style>
          <a:lnRef idx="1">
            <a:schemeClr val="accent1"/>
          </a:lnRef>
          <a:fillRef idx="0">
            <a:schemeClr val="accent1"/>
          </a:fillRef>
          <a:effectRef idx="0">
            <a:schemeClr val="accent1"/>
          </a:effectRef>
          <a:fontRef idx="minor">
            <a:schemeClr val="tx1"/>
          </a:fontRef>
        </p:style>
        <p:txBody>
          <a:bodyPr/>
          <a:lstStyle/>
          <a:p>
            <a:endParaRPr lang="en-GB">
              <a:solidFill>
                <a:srgbClr val="576F78"/>
              </a:solidFill>
            </a:endParaRPr>
          </a:p>
        </p:txBody>
      </p:sp>
      <p:pic>
        <p:nvPicPr>
          <p:cNvPr id="4" name="Picture 3">
            <a:extLst>
              <a:ext uri="{FF2B5EF4-FFF2-40B4-BE49-F238E27FC236}">
                <a16:creationId xmlns:a16="http://schemas.microsoft.com/office/drawing/2014/main" id="{9C8625F6-1835-E48A-79C8-5A491C34604D}"/>
              </a:ext>
            </a:extLst>
          </p:cNvPr>
          <p:cNvPicPr>
            <a:picLocks noChangeAspect="1"/>
          </p:cNvPicPr>
          <p:nvPr/>
        </p:nvPicPr>
        <p:blipFill>
          <a:blip r:embed="rId3"/>
          <a:stretch>
            <a:fillRect/>
          </a:stretch>
        </p:blipFill>
        <p:spPr>
          <a:xfrm>
            <a:off x="119336" y="5811171"/>
            <a:ext cx="1512168" cy="1002205"/>
          </a:xfrm>
          <a:prstGeom prst="rect">
            <a:avLst/>
          </a:prstGeom>
        </p:spPr>
      </p:pic>
      <p:sp>
        <p:nvSpPr>
          <p:cNvPr id="7" name="Rectangle 6">
            <a:extLst>
              <a:ext uri="{FF2B5EF4-FFF2-40B4-BE49-F238E27FC236}">
                <a16:creationId xmlns:a16="http://schemas.microsoft.com/office/drawing/2014/main" id="{6BBE915D-9E61-9D19-D18B-931A1FAC07A2}"/>
              </a:ext>
            </a:extLst>
          </p:cNvPr>
          <p:cNvSpPr>
            <a:spLocks noChangeArrowheads="1"/>
          </p:cNvSpPr>
          <p:nvPr/>
        </p:nvSpPr>
        <p:spPr bwMode="auto">
          <a:xfrm>
            <a:off x="2423592" y="5930116"/>
            <a:ext cx="97712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Preserving learning in the age of AI shortcuts (</a:t>
            </a:r>
            <a:r>
              <a:rPr lang="en-GB" dirty="0" err="1">
                <a:solidFill>
                  <a:srgbClr val="576F78"/>
                </a:solidFill>
                <a:latin typeface="Arial" panose="020B0604020202020204" pitchFamily="34" charset="0"/>
                <a:cs typeface="Arial" panose="020B0604020202020204" pitchFamily="34" charset="0"/>
                <a:sym typeface="Wingdings" panose="05000000000000000000" pitchFamily="2" charset="2"/>
              </a:rPr>
              <a:t>Perfas</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 2026</a:t>
            </a:r>
            <a:r>
              <a:rPr lang="en-US" dirty="0">
                <a:solidFill>
                  <a:srgbClr val="576F78"/>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6452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C8A02-E165-FC30-DA9D-EAFCCC1457D7}"/>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56F5162D-A4CA-19E6-F5BD-3920955CAD16}"/>
              </a:ext>
            </a:extLst>
          </p:cNvPr>
          <p:cNvSpPr>
            <a:spLocks noChangeArrowheads="1"/>
          </p:cNvSpPr>
          <p:nvPr/>
        </p:nvSpPr>
        <p:spPr bwMode="auto">
          <a:xfrm>
            <a:off x="428009" y="692696"/>
            <a:ext cx="300655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Artificial</a:t>
            </a:r>
          </a:p>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Narrow Intelligence</a:t>
            </a:r>
            <a:r>
              <a:rPr lang="en-GB" sz="4000"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endParaRPr lang="en-GB" sz="4000" noProof="0" dirty="0">
              <a:solidFill>
                <a:srgbClr val="576F78"/>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D174870C-B133-E5ED-DD0E-99BCE6198250}"/>
              </a:ext>
            </a:extLst>
          </p:cNvPr>
          <p:cNvSpPr>
            <a:spLocks noChangeArrowheads="1"/>
          </p:cNvSpPr>
          <p:nvPr/>
        </p:nvSpPr>
        <p:spPr bwMode="auto">
          <a:xfrm>
            <a:off x="4418525" y="697725"/>
            <a:ext cx="28803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Artificial General Intelligence</a:t>
            </a:r>
            <a:endParaRPr lang="en-GB" sz="4000"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5C27D759-F8A1-0265-9933-7A28DD24FD82}"/>
              </a:ext>
            </a:extLst>
          </p:cNvPr>
          <p:cNvSpPr>
            <a:spLocks noChangeArrowheads="1"/>
          </p:cNvSpPr>
          <p:nvPr/>
        </p:nvSpPr>
        <p:spPr bwMode="auto">
          <a:xfrm>
            <a:off x="8282809" y="692696"/>
            <a:ext cx="28803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sz="4000" dirty="0">
                <a:solidFill>
                  <a:srgbClr val="576F78"/>
                </a:solidFill>
                <a:latin typeface="Arial" panose="020B0604020202020204" pitchFamily="34" charset="0"/>
                <a:cs typeface="Arial" panose="020B0604020202020204" pitchFamily="34" charset="0"/>
                <a:sym typeface="Wingdings" panose="05000000000000000000" pitchFamily="2" charset="2"/>
              </a:rPr>
              <a:t>Artificial Super Intelligence</a:t>
            </a:r>
            <a:endParaRPr lang="en-GB" sz="4000" noProof="0" dirty="0">
              <a:solidFill>
                <a:srgbClr val="576F78"/>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F6C81E6-2B53-511B-8D5E-EAB466869C8E}"/>
              </a:ext>
            </a:extLst>
          </p:cNvPr>
          <p:cNvSpPr>
            <a:spLocks noChangeArrowheads="1"/>
          </p:cNvSpPr>
          <p:nvPr/>
        </p:nvSpPr>
        <p:spPr bwMode="auto">
          <a:xfrm>
            <a:off x="428009" y="3284984"/>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AGI and ASI are still theoretical concepts</a:t>
            </a:r>
            <a:r>
              <a:rPr lang="en-US" dirty="0">
                <a:solidFill>
                  <a:srgbClr val="EC6608"/>
                </a:solidFill>
                <a:latin typeface="Arial" panose="020B0604020202020204" pitchFamily="34" charset="0"/>
                <a:cs typeface="Arial" panose="020B0604020202020204" pitchFamily="34" charset="0"/>
                <a:sym typeface="Wingdings" panose="05000000000000000000" pitchFamily="2" charset="2"/>
              </a:rPr>
              <a:t>”</a:t>
            </a:r>
            <a:endParaRPr lang="en-GB" noProof="0" dirty="0">
              <a:solidFill>
                <a:srgbClr val="EC6608"/>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09844635-5908-FA31-A5A9-091D7FB40145}"/>
              </a:ext>
            </a:extLst>
          </p:cNvPr>
          <p:cNvSpPr>
            <a:spLocks noChangeArrowheads="1"/>
          </p:cNvSpPr>
          <p:nvPr/>
        </p:nvSpPr>
        <p:spPr bwMode="auto">
          <a:xfrm>
            <a:off x="6672064" y="4038163"/>
            <a:ext cx="540059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a:t>
            </a:r>
            <a:r>
              <a:rPr lang="en-US" dirty="0">
                <a:solidFill>
                  <a:srgbClr val="576F78"/>
                </a:solidFill>
                <a:latin typeface="Arial" panose="020B0604020202020204" pitchFamily="34" charset="0"/>
                <a:cs typeface="Arial" panose="020B0604020202020204" pitchFamily="34" charset="0"/>
                <a:sym typeface="Wingdings" panose="05000000000000000000" pitchFamily="2" charset="2"/>
              </a:rPr>
              <a:t>Chan &amp; Colloton, 2024,</a:t>
            </a:r>
            <a:r>
              <a:rPr lang="en-US" dirty="0">
                <a:solidFill>
                  <a:srgbClr val="576F78"/>
                </a:solidFill>
                <a:latin typeface="Arial" panose="020B0604020202020204" pitchFamily="34" charset="0"/>
                <a:cs typeface="Arial" panose="020B0604020202020204" pitchFamily="34" charset="0"/>
              </a:rPr>
              <a:t> pp. 1-2)</a:t>
            </a:r>
          </a:p>
        </p:txBody>
      </p:sp>
    </p:spTree>
    <p:extLst>
      <p:ext uri="{BB962C8B-B14F-4D97-AF65-F5344CB8AC3E}">
        <p14:creationId xmlns:p14="http://schemas.microsoft.com/office/powerpoint/2010/main" val="424170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
                                        </p:tgtEl>
                                        <p:attrNameLst>
                                          <p:attrName>style.visibility</p:attrName>
                                        </p:attrNameLst>
                                      </p:cBhvr>
                                      <p:to>
                                        <p:strVal val="visible"/>
                                      </p:to>
                                    </p:set>
                                    <p:anim calcmode="discrete" valueType="clr">
                                      <p:cBhvr override="childStyle">
                                        <p:cTn id="14"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gtEl>
                                        <p:attrNameLst>
                                          <p:attrName>fillcolor</p:attrName>
                                        </p:attrNameLst>
                                      </p:cBhvr>
                                      <p:tavLst>
                                        <p:tav tm="0">
                                          <p:val>
                                            <p:clrVal>
                                              <a:schemeClr val="accent2"/>
                                            </p:clrVal>
                                          </p:val>
                                        </p:tav>
                                        <p:tav tm="50000">
                                          <p:val>
                                            <p:clrVal>
                                              <a:schemeClr val="hlink"/>
                                            </p:clrVal>
                                          </p:val>
                                        </p:tav>
                                      </p:tavLst>
                                    </p:anim>
                                    <p:set>
                                      <p:cBhvr>
                                        <p:cTn id="16" dur="80"/>
                                        <p:tgtEl>
                                          <p:spTgt spid="6"/>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9"/>
                                        </p:tgtEl>
                                        <p:attrNameLst>
                                          <p:attrName>style.visibility</p:attrName>
                                        </p:attrNameLst>
                                      </p:cBhvr>
                                      <p:to>
                                        <p:strVal val="visible"/>
                                      </p:to>
                                    </p:set>
                                    <p:anim calcmode="discrete" valueType="clr">
                                      <p:cBhvr override="childStyle">
                                        <p:cTn id="21"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
                                        </p:tgtEl>
                                        <p:attrNameLst>
                                          <p:attrName>fillcolor</p:attrName>
                                        </p:attrNameLst>
                                      </p:cBhvr>
                                      <p:tavLst>
                                        <p:tav tm="0">
                                          <p:val>
                                            <p:clrVal>
                                              <a:schemeClr val="accent2"/>
                                            </p:clrVal>
                                          </p:val>
                                        </p:tav>
                                        <p:tav tm="50000">
                                          <p:val>
                                            <p:clrVal>
                                              <a:schemeClr val="hlink"/>
                                            </p:clrVal>
                                          </p:val>
                                        </p:tav>
                                      </p:tavLst>
                                    </p:anim>
                                    <p:set>
                                      <p:cBhvr>
                                        <p:cTn id="23" dur="80"/>
                                        <p:tgtEl>
                                          <p:spTgt spid="9"/>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1"/>
                                        </p:tgtEl>
                                        <p:attrNameLst>
                                          <p:attrName>style.visibility</p:attrName>
                                        </p:attrNameLst>
                                      </p:cBhvr>
                                      <p:to>
                                        <p:strVal val="visible"/>
                                      </p:to>
                                    </p:set>
                                    <p:anim calcmode="discrete" valueType="clr">
                                      <p:cBhvr override="childStyle">
                                        <p:cTn id="28"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1"/>
                                        </p:tgtEl>
                                        <p:attrNameLst>
                                          <p:attrName>fillcolor</p:attrName>
                                        </p:attrNameLst>
                                      </p:cBhvr>
                                      <p:tavLst>
                                        <p:tav tm="0">
                                          <p:val>
                                            <p:clrVal>
                                              <a:schemeClr val="accent2"/>
                                            </p:clrVal>
                                          </p:val>
                                        </p:tav>
                                        <p:tav tm="50000">
                                          <p:val>
                                            <p:clrVal>
                                              <a:schemeClr val="hlink"/>
                                            </p:clrVal>
                                          </p:val>
                                        </p:tav>
                                      </p:tavLst>
                                    </p:anim>
                                    <p:set>
                                      <p:cBhvr>
                                        <p:cTn id="30" dur="80"/>
                                        <p:tgtEl>
                                          <p:spTgt spid="11"/>
                                        </p:tgtEl>
                                        <p:attrNameLst>
                                          <p:attrName>fill.type</p:attrName>
                                        </p:attrNameLst>
                                      </p:cBhvr>
                                      <p:to>
                                        <p:strVal val="solid"/>
                                      </p:to>
                                    </p:set>
                                  </p:childTnLst>
                                </p:cTn>
                              </p:par>
                            </p:childTnLst>
                          </p:cTn>
                        </p:par>
                        <p:par>
                          <p:cTn id="31" fill="hold">
                            <p:stCondLst>
                              <p:cond delay="156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12"/>
                                        </p:tgtEl>
                                        <p:attrNameLst>
                                          <p:attrName>style.visibility</p:attrName>
                                        </p:attrNameLst>
                                      </p:cBhvr>
                                      <p:to>
                                        <p:strVal val="visible"/>
                                      </p:to>
                                    </p:set>
                                    <p:anim calcmode="discrete" valueType="clr">
                                      <p:cBhvr override="childStyle">
                                        <p:cTn id="34"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2"/>
                                        </p:tgtEl>
                                        <p:attrNameLst>
                                          <p:attrName>fillcolor</p:attrName>
                                        </p:attrNameLst>
                                      </p:cBhvr>
                                      <p:tavLst>
                                        <p:tav tm="0">
                                          <p:val>
                                            <p:clrVal>
                                              <a:schemeClr val="accent2"/>
                                            </p:clrVal>
                                          </p:val>
                                        </p:tav>
                                        <p:tav tm="50000">
                                          <p:val>
                                            <p:clrVal>
                                              <a:schemeClr val="hlink"/>
                                            </p:clrVal>
                                          </p:val>
                                        </p:tav>
                                      </p:tavLst>
                                    </p:anim>
                                    <p:set>
                                      <p:cBhvr>
                                        <p:cTn id="36" dur="80"/>
                                        <p:tgtEl>
                                          <p:spTgt spid="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1" grpId="0"/>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BC56D-0030-013D-2BB3-841C0EE46A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2B1B2-444D-11B7-AC0A-26F72DB76DA7}"/>
              </a:ext>
            </a:extLst>
          </p:cNvPr>
          <p:cNvSpPr>
            <a:spLocks noGrp="1"/>
          </p:cNvSpPr>
          <p:nvPr>
            <p:ph type="title"/>
          </p:nvPr>
        </p:nvSpPr>
        <p:spPr>
          <a:xfrm>
            <a:off x="425303" y="255949"/>
            <a:ext cx="10974411" cy="562168"/>
          </a:xfrm>
        </p:spPr>
        <p:txBody>
          <a:bodyPr/>
          <a:lstStyle/>
          <a:p>
            <a:r>
              <a:rPr lang="en-GB" noProof="0"/>
              <a:t>A </a:t>
            </a:r>
            <a:r>
              <a:rPr lang="en-GB" noProof="0" dirty="0"/>
              <a:t>moving target</a:t>
            </a:r>
          </a:p>
        </p:txBody>
      </p:sp>
      <p:sp>
        <p:nvSpPr>
          <p:cNvPr id="6" name="Rectangle 4">
            <a:extLst>
              <a:ext uri="{FF2B5EF4-FFF2-40B4-BE49-F238E27FC236}">
                <a16:creationId xmlns:a16="http://schemas.microsoft.com/office/drawing/2014/main" id="{4F58E51F-F502-DE96-4BA7-AA8A6216EB45}"/>
              </a:ext>
            </a:extLst>
          </p:cNvPr>
          <p:cNvSpPr>
            <a:spLocks noChangeArrowheads="1"/>
          </p:cNvSpPr>
          <p:nvPr/>
        </p:nvSpPr>
        <p:spPr bwMode="auto">
          <a:xfrm>
            <a:off x="428008" y="1124744"/>
            <a:ext cx="1121546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t>
            </a: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Elizabeth Hollis-Watts: 22 lecturers, 13 institutions, 0 received training related to generative AI, 2 were asked to train others         (see also UNESCO, 2023)</a:t>
            </a:r>
            <a:endParaRPr lang="en-GB" noProof="0" dirty="0">
              <a:solidFill>
                <a:srgbClr val="576F78"/>
              </a:solidFill>
              <a:latin typeface="Arial" panose="020B0604020202020204" pitchFamily="34" charset="0"/>
              <a:cs typeface="Arial" panose="020B0604020202020204" pitchFamily="34" charset="0"/>
            </a:endParaRPr>
          </a:p>
        </p:txBody>
      </p:sp>
      <p:sp>
        <p:nvSpPr>
          <p:cNvPr id="9" name="Rectangle 4">
            <a:extLst>
              <a:ext uri="{FF2B5EF4-FFF2-40B4-BE49-F238E27FC236}">
                <a16:creationId xmlns:a16="http://schemas.microsoft.com/office/drawing/2014/main" id="{E3530C39-5E13-9EDF-D5F6-96BC0D3651DF}"/>
              </a:ext>
            </a:extLst>
          </p:cNvPr>
          <p:cNvSpPr>
            <a:spLocks noChangeArrowheads="1"/>
          </p:cNvSpPr>
          <p:nvPr/>
        </p:nvSpPr>
        <p:spPr bwMode="auto">
          <a:xfrm>
            <a:off x="428009" y="2695298"/>
            <a:ext cx="10861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AI detecting software </a:t>
            </a: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vs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AI humanising software</a:t>
            </a:r>
            <a:endParaRPr lang="en-GB" noProof="0" dirty="0">
              <a:solidFill>
                <a:srgbClr val="576F78"/>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0570D69-1AFA-FE44-5F0C-B955A2990249}"/>
              </a:ext>
            </a:extLst>
          </p:cNvPr>
          <p:cNvSpPr>
            <a:spLocks noChangeArrowheads="1"/>
          </p:cNvSpPr>
          <p:nvPr/>
        </p:nvSpPr>
        <p:spPr bwMode="auto">
          <a:xfrm>
            <a:off x="428009" y="3414114"/>
            <a:ext cx="32917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Ethical use of AI</a:t>
            </a:r>
            <a:endParaRPr lang="en-GB" noProof="0" dirty="0">
              <a:solidFill>
                <a:srgbClr val="576F78"/>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24A275A8-2A01-3888-4810-DA7398110FEB}"/>
              </a:ext>
            </a:extLst>
          </p:cNvPr>
          <p:cNvSpPr>
            <a:spLocks noChangeArrowheads="1"/>
          </p:cNvSpPr>
          <p:nvPr/>
        </p:nvSpPr>
        <p:spPr bwMode="auto">
          <a:xfrm>
            <a:off x="3596360" y="3414114"/>
            <a:ext cx="32917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dirty="0">
                <a:solidFill>
                  <a:srgbClr val="576F78"/>
                </a:solidFill>
                <a:latin typeface="Arial" panose="020B0604020202020204" pitchFamily="34" charset="0"/>
                <a:cs typeface="Arial" panose="020B0604020202020204" pitchFamily="34" charset="0"/>
                <a:sym typeface="Wingdings" panose="05000000000000000000" pitchFamily="2" charset="2"/>
              </a:rPr>
              <a:t>/ critical</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use of AI</a:t>
            </a:r>
            <a:endParaRPr lang="en-GB" noProof="0" dirty="0">
              <a:solidFill>
                <a:srgbClr val="576F78"/>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5C71AC29-E75C-F98B-3291-6C0A8C4C5864}"/>
              </a:ext>
            </a:extLst>
          </p:cNvPr>
          <p:cNvSpPr>
            <a:spLocks noChangeArrowheads="1"/>
          </p:cNvSpPr>
          <p:nvPr/>
        </p:nvSpPr>
        <p:spPr bwMode="auto">
          <a:xfrm>
            <a:off x="6392924" y="3409095"/>
            <a:ext cx="279942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GB" noProof="0" dirty="0">
                <a:solidFill>
                  <a:srgbClr val="EC6608"/>
                </a:solidFill>
                <a:latin typeface="Arial" panose="020B0604020202020204" pitchFamily="34" charset="0"/>
                <a:cs typeface="Arial" panose="020B0604020202020204" pitchFamily="34" charset="0"/>
                <a:sym typeface="Wingdings" panose="05000000000000000000" pitchFamily="2" charset="2"/>
              </a:rPr>
              <a:t>vs</a:t>
            </a:r>
            <a:r>
              <a:rPr lang="en-GB" noProof="0" dirty="0">
                <a:solidFill>
                  <a:srgbClr val="576F78"/>
                </a:solidFill>
                <a:latin typeface="Arial" panose="020B0604020202020204" pitchFamily="34" charset="0"/>
                <a:cs typeface="Arial" panose="020B0604020202020204" pitchFamily="34" charset="0"/>
                <a:sym typeface="Wingdings" panose="05000000000000000000" pitchFamily="2" charset="2"/>
              </a:rPr>
              <a:t> silly use of AI</a:t>
            </a:r>
            <a:endParaRPr lang="en-GB" noProof="0" dirty="0">
              <a:solidFill>
                <a:srgbClr val="576F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72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9"/>
                                        </p:tgtEl>
                                        <p:attrNameLst>
                                          <p:attrName>style.visibility</p:attrName>
                                        </p:attrNameLst>
                                      </p:cBhvr>
                                      <p:to>
                                        <p:strVal val="visible"/>
                                      </p:to>
                                    </p:set>
                                    <p:anim calcmode="discrete" valueType="clr">
                                      <p:cBhvr override="childStyle">
                                        <p:cTn id="14"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
                                        </p:tgtEl>
                                        <p:attrNameLst>
                                          <p:attrName>fillcolor</p:attrName>
                                        </p:attrNameLst>
                                      </p:cBhvr>
                                      <p:tavLst>
                                        <p:tav tm="0">
                                          <p:val>
                                            <p:clrVal>
                                              <a:schemeClr val="accent2"/>
                                            </p:clrVal>
                                          </p:val>
                                        </p:tav>
                                        <p:tav tm="50000">
                                          <p:val>
                                            <p:clrVal>
                                              <a:schemeClr val="hlink"/>
                                            </p:clrVal>
                                          </p:val>
                                        </p:tav>
                                      </p:tavLst>
                                    </p:anim>
                                    <p:set>
                                      <p:cBhvr>
                                        <p:cTn id="16" dur="80"/>
                                        <p:tgtEl>
                                          <p:spTgt spid="9"/>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
                                        </p:tgtEl>
                                        <p:attrNameLst>
                                          <p:attrName>style.visibility</p:attrName>
                                        </p:attrNameLst>
                                      </p:cBhvr>
                                      <p:to>
                                        <p:strVal val="visible"/>
                                      </p:to>
                                    </p:set>
                                    <p:anim calcmode="discrete" valueType="clr">
                                      <p:cBhvr override="childStyle">
                                        <p:cTn id="2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gtEl>
                                        <p:attrNameLst>
                                          <p:attrName>fillcolor</p:attrName>
                                        </p:attrNameLst>
                                      </p:cBhvr>
                                      <p:tavLst>
                                        <p:tav tm="0">
                                          <p:val>
                                            <p:clrVal>
                                              <a:schemeClr val="accent2"/>
                                            </p:clrVal>
                                          </p:val>
                                        </p:tav>
                                        <p:tav tm="50000">
                                          <p:val>
                                            <p:clrVal>
                                              <a:schemeClr val="hlink"/>
                                            </p:clrVal>
                                          </p:val>
                                        </p:tav>
                                      </p:tavLst>
                                    </p:anim>
                                    <p:set>
                                      <p:cBhvr>
                                        <p:cTn id="23" dur="80"/>
                                        <p:tgtEl>
                                          <p:spTgt spid="5"/>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3"/>
                                        </p:tgtEl>
                                        <p:attrNameLst>
                                          <p:attrName>style.visibility</p:attrName>
                                        </p:attrNameLst>
                                      </p:cBhvr>
                                      <p:to>
                                        <p:strVal val="visible"/>
                                      </p:to>
                                    </p:set>
                                    <p:anim calcmode="discrete" valueType="clr">
                                      <p:cBhvr override="childStyle">
                                        <p:cTn id="28"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gtEl>
                                        <p:attrNameLst>
                                          <p:attrName>fillcolor</p:attrName>
                                        </p:attrNameLst>
                                      </p:cBhvr>
                                      <p:tavLst>
                                        <p:tav tm="0">
                                          <p:val>
                                            <p:clrVal>
                                              <a:schemeClr val="accent2"/>
                                            </p:clrVal>
                                          </p:val>
                                        </p:tav>
                                        <p:tav tm="50000">
                                          <p:val>
                                            <p:clrVal>
                                              <a:schemeClr val="hlink"/>
                                            </p:clrVal>
                                          </p:val>
                                        </p:tav>
                                      </p:tavLst>
                                    </p:anim>
                                    <p:set>
                                      <p:cBhvr>
                                        <p:cTn id="30" dur="80"/>
                                        <p:tgtEl>
                                          <p:spTgt spid="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4"/>
                                        </p:tgtEl>
                                        <p:attrNameLst>
                                          <p:attrName>style.visibility</p:attrName>
                                        </p:attrNameLst>
                                      </p:cBhvr>
                                      <p:to>
                                        <p:strVal val="visible"/>
                                      </p:to>
                                    </p:set>
                                    <p:anim calcmode="discrete" valueType="clr">
                                      <p:cBhvr override="childStyle">
                                        <p:cTn id="35"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gtEl>
                                        <p:attrNameLst>
                                          <p:attrName>fillcolor</p:attrName>
                                        </p:attrNameLst>
                                      </p:cBhvr>
                                      <p:tavLst>
                                        <p:tav tm="0">
                                          <p:val>
                                            <p:clrVal>
                                              <a:schemeClr val="accent2"/>
                                            </p:clrVal>
                                          </p:val>
                                        </p:tav>
                                        <p:tav tm="50000">
                                          <p:val>
                                            <p:clrVal>
                                              <a:schemeClr val="hlink"/>
                                            </p:clrVal>
                                          </p:val>
                                        </p:tav>
                                      </p:tavLst>
                                    </p:anim>
                                    <p:set>
                                      <p:cBhvr>
                                        <p:cTn id="37"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5" grpId="0"/>
      <p:bldP spid="3" grpId="0"/>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6CCF0E-FB8B-7FF6-CD3D-8FCE7D9805BA}"/>
              </a:ext>
            </a:extLst>
          </p:cNvPr>
          <p:cNvSpPr>
            <a:spLocks noGrp="1"/>
          </p:cNvSpPr>
          <p:nvPr>
            <p:ph type="sldNum" sz="quarter" idx="10"/>
          </p:nvPr>
        </p:nvSpPr>
        <p:spPr/>
        <p:txBody>
          <a:bodyPr/>
          <a:lstStyle/>
          <a:p>
            <a:fld id="{F5E45846-3850-0E4C-9169-F363897848C0}" type="slidenum">
              <a:rPr lang="en-GB" noProof="0" smtClean="0"/>
              <a:pPr/>
              <a:t>64</a:t>
            </a:fld>
            <a:endParaRPr lang="en-GB" noProof="0" dirty="0"/>
          </a:p>
        </p:txBody>
      </p:sp>
      <p:sp>
        <p:nvSpPr>
          <p:cNvPr id="4" name="Text Placeholder 3">
            <a:extLst>
              <a:ext uri="{FF2B5EF4-FFF2-40B4-BE49-F238E27FC236}">
                <a16:creationId xmlns:a16="http://schemas.microsoft.com/office/drawing/2014/main" id="{8C13BEB5-A6F9-6B23-A80E-0FDFE8E12909}"/>
              </a:ext>
            </a:extLst>
          </p:cNvPr>
          <p:cNvSpPr>
            <a:spLocks noGrp="1"/>
          </p:cNvSpPr>
          <p:nvPr>
            <p:ph type="body" sz="quarter" idx="11"/>
          </p:nvPr>
        </p:nvSpPr>
        <p:spPr>
          <a:xfrm>
            <a:off x="5082376" y="4192094"/>
            <a:ext cx="4974064" cy="547070"/>
          </a:xfrm>
        </p:spPr>
        <p:txBody>
          <a:bodyPr/>
          <a:lstStyle/>
          <a:p>
            <a:r>
              <a:rPr lang="en-GB" noProof="0" dirty="0"/>
              <a:t>Sebastian.Lesniewski@bil.ac.uk</a:t>
            </a:r>
          </a:p>
        </p:txBody>
      </p:sp>
      <p:sp>
        <p:nvSpPr>
          <p:cNvPr id="6" name="Text Placeholder 3">
            <a:extLst>
              <a:ext uri="{FF2B5EF4-FFF2-40B4-BE49-F238E27FC236}">
                <a16:creationId xmlns:a16="http://schemas.microsoft.com/office/drawing/2014/main" id="{A453145B-4EF7-0422-9B8D-A9403DBC0934}"/>
              </a:ext>
            </a:extLst>
          </p:cNvPr>
          <p:cNvSpPr txBox="1">
            <a:spLocks/>
          </p:cNvSpPr>
          <p:nvPr/>
        </p:nvSpPr>
        <p:spPr>
          <a:xfrm>
            <a:off x="5082376" y="4811649"/>
            <a:ext cx="4974064" cy="547070"/>
          </a:xfrm>
          <a:prstGeom prst="rect">
            <a:avLst/>
          </a:prstGeom>
        </p:spPr>
        <p:txBody>
          <a:bodyPr vert="horz" lIns="91440" tIns="46800" rIns="91440" bIns="46800" rtlCol="0">
            <a:normAutofit/>
          </a:bodyPr>
          <a:lstStyle>
            <a:lvl1pPr marL="0" indent="0" algn="l" defTabSz="914400" rtl="0" eaLnBrk="1" latinLnBrk="0" hangingPunct="1">
              <a:lnSpc>
                <a:spcPct val="100000"/>
              </a:lnSpc>
              <a:spcBef>
                <a:spcPts val="1000"/>
              </a:spcBef>
              <a:buFontTx/>
              <a:buNone/>
              <a:defRPr sz="2400" kern="1200">
                <a:solidFill>
                  <a:srgbClr val="3D434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a:buChar char="•"/>
              <a:defRPr sz="2400" kern="1200">
                <a:solidFill>
                  <a:srgbClr val="002332"/>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a:buChar char="•"/>
              <a:defRPr sz="2000" kern="1200">
                <a:solidFill>
                  <a:srgbClr val="002332"/>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a:buChar char="•"/>
              <a:defRPr sz="1800" kern="1200">
                <a:solidFill>
                  <a:srgbClr val="002332"/>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noProof="0" dirty="0"/>
              <a:t>SebastianLesniewski.com</a:t>
            </a:r>
          </a:p>
        </p:txBody>
      </p:sp>
      <p:pic>
        <p:nvPicPr>
          <p:cNvPr id="7" name="Picture 6">
            <a:extLst>
              <a:ext uri="{FF2B5EF4-FFF2-40B4-BE49-F238E27FC236}">
                <a16:creationId xmlns:a16="http://schemas.microsoft.com/office/drawing/2014/main" id="{2D243081-C507-8A78-C22C-797125187C73}"/>
              </a:ext>
            </a:extLst>
          </p:cNvPr>
          <p:cNvPicPr>
            <a:picLocks noChangeAspect="1"/>
          </p:cNvPicPr>
          <p:nvPr/>
        </p:nvPicPr>
        <p:blipFill>
          <a:blip r:embed="rId2"/>
          <a:stretch>
            <a:fillRect/>
          </a:stretch>
        </p:blipFill>
        <p:spPr>
          <a:xfrm>
            <a:off x="74712" y="1628800"/>
            <a:ext cx="4941168" cy="4941168"/>
          </a:xfrm>
          <a:prstGeom prst="rect">
            <a:avLst/>
          </a:prstGeom>
        </p:spPr>
      </p:pic>
    </p:spTree>
    <p:extLst>
      <p:ext uri="{BB962C8B-B14F-4D97-AF65-F5344CB8AC3E}">
        <p14:creationId xmlns:p14="http://schemas.microsoft.com/office/powerpoint/2010/main" val="37307418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542D-609F-A971-D1F6-A57406043DA3}"/>
              </a:ext>
            </a:extLst>
          </p:cNvPr>
          <p:cNvSpPr>
            <a:spLocks noGrp="1"/>
          </p:cNvSpPr>
          <p:nvPr>
            <p:ph type="title"/>
          </p:nvPr>
        </p:nvSpPr>
        <p:spPr/>
        <p:txBody>
          <a:bodyPr/>
          <a:lstStyle/>
          <a:p>
            <a:r>
              <a:rPr lang="en-GB" sz="2400" noProof="0" dirty="0"/>
              <a:t>References</a:t>
            </a:r>
          </a:p>
        </p:txBody>
      </p:sp>
      <p:sp>
        <p:nvSpPr>
          <p:cNvPr id="4" name="Text Placeholder 3">
            <a:extLst>
              <a:ext uri="{FF2B5EF4-FFF2-40B4-BE49-F238E27FC236}">
                <a16:creationId xmlns:a16="http://schemas.microsoft.com/office/drawing/2014/main" id="{0078C492-80C9-6DE1-FE0A-757CD8577AE6}"/>
              </a:ext>
            </a:extLst>
          </p:cNvPr>
          <p:cNvSpPr>
            <a:spLocks noGrp="1"/>
          </p:cNvSpPr>
          <p:nvPr>
            <p:ph type="body" sz="quarter" idx="11"/>
          </p:nvPr>
        </p:nvSpPr>
        <p:spPr>
          <a:xfrm>
            <a:off x="425303" y="908720"/>
            <a:ext cx="11431337" cy="5527985"/>
          </a:xfrm>
        </p:spPr>
        <p:txBody>
          <a:bodyPr>
            <a:normAutofit fontScale="85000" lnSpcReduction="20000"/>
          </a:bodyPr>
          <a:lstStyle/>
          <a:p>
            <a:pPr marL="0" indent="0">
              <a:buNone/>
            </a:pPr>
            <a:r>
              <a:rPr lang="en-US" dirty="0">
                <a:solidFill>
                  <a:srgbClr val="576F78"/>
                </a:solidFill>
              </a:rPr>
              <a:t>Chan, C. K. Y., &amp; Colloton, T. (2024). </a:t>
            </a:r>
            <a:r>
              <a:rPr lang="en-US" i="1" dirty="0">
                <a:solidFill>
                  <a:srgbClr val="576F78"/>
                </a:solidFill>
              </a:rPr>
              <a:t>Generative AI in higher education: The ChatGPT effect</a:t>
            </a:r>
            <a:r>
              <a:rPr lang="en-US" dirty="0">
                <a:solidFill>
                  <a:srgbClr val="576F78"/>
                </a:solidFill>
              </a:rPr>
              <a:t>. Routledge. </a:t>
            </a:r>
            <a:r>
              <a:rPr lang="en-GB" u="sng" dirty="0">
                <a:hlinkClick r:id="rId2"/>
              </a:rPr>
              <a:t>https://doi.org/10.4324/9781003459026</a:t>
            </a:r>
            <a:endParaRPr lang="en-GB" dirty="0">
              <a:solidFill>
                <a:srgbClr val="576F78"/>
              </a:solidFill>
              <a:ea typeface="Calibri" panose="020F0502020204030204" pitchFamily="34" charset="0"/>
            </a:endParaRPr>
          </a:p>
          <a:p>
            <a:pPr marL="0" indent="0">
              <a:buNone/>
            </a:pPr>
            <a:r>
              <a:rPr lang="en-US" dirty="0">
                <a:solidFill>
                  <a:srgbClr val="576F78"/>
                </a:solidFill>
              </a:rPr>
              <a:t>Fiedler, A., &amp; </a:t>
            </a:r>
            <a:r>
              <a:rPr lang="en-US" dirty="0" err="1">
                <a:solidFill>
                  <a:srgbClr val="576F78"/>
                </a:solidFill>
              </a:rPr>
              <a:t>Döpke</a:t>
            </a:r>
            <a:r>
              <a:rPr lang="en-US" dirty="0">
                <a:solidFill>
                  <a:srgbClr val="576F78"/>
                </a:solidFill>
              </a:rPr>
              <a:t>, J. (2025). Do humans identify AI-generated text better than machines? Evidence based on excerpts from German theses. </a:t>
            </a:r>
            <a:r>
              <a:rPr lang="en-US" i="1" dirty="0">
                <a:solidFill>
                  <a:srgbClr val="576F78"/>
                </a:solidFill>
              </a:rPr>
              <a:t>International Review of Economics Education</a:t>
            </a:r>
            <a:r>
              <a:rPr lang="en-US" dirty="0">
                <a:solidFill>
                  <a:srgbClr val="576F78"/>
                </a:solidFill>
              </a:rPr>
              <a:t>, </a:t>
            </a:r>
            <a:r>
              <a:rPr lang="en-US" i="1" dirty="0">
                <a:solidFill>
                  <a:srgbClr val="576F78"/>
                </a:solidFill>
              </a:rPr>
              <a:t>49</a:t>
            </a:r>
            <a:r>
              <a:rPr lang="en-US" dirty="0">
                <a:solidFill>
                  <a:srgbClr val="576F78"/>
                </a:solidFill>
              </a:rPr>
              <a:t>, 100321. </a:t>
            </a:r>
            <a:r>
              <a:rPr lang="en-GB" dirty="0">
                <a:hlinkClick r:id="rId3" tooltip="Persistent link using digital object identifier"/>
              </a:rPr>
              <a:t>https://doi.org/10.1016/j.iree.2025.100321</a:t>
            </a:r>
            <a:endParaRPr lang="en-US" dirty="0">
              <a:solidFill>
                <a:srgbClr val="576F78"/>
              </a:solidFill>
            </a:endParaRPr>
          </a:p>
          <a:p>
            <a:pPr marL="0" indent="0">
              <a:buNone/>
            </a:pPr>
            <a:r>
              <a:rPr lang="en-GB" dirty="0">
                <a:solidFill>
                  <a:srgbClr val="576F78"/>
                </a:solidFill>
              </a:rPr>
              <a:t>Fleckenstein, J., Meyer, J., Jansen, T., Keller, S. D., </a:t>
            </a:r>
            <a:r>
              <a:rPr lang="en-GB" dirty="0" err="1">
                <a:solidFill>
                  <a:srgbClr val="576F78"/>
                </a:solidFill>
              </a:rPr>
              <a:t>Köller</a:t>
            </a:r>
            <a:r>
              <a:rPr lang="en-GB" dirty="0">
                <a:solidFill>
                  <a:srgbClr val="576F78"/>
                </a:solidFill>
              </a:rPr>
              <a:t>, O., &amp; Möller, J. (2024). Do teachers spot AI? Evaluating the detectability of AI-generated texts among student essays. </a:t>
            </a:r>
            <a:r>
              <a:rPr lang="en-GB" i="1" dirty="0">
                <a:solidFill>
                  <a:srgbClr val="576F78"/>
                </a:solidFill>
              </a:rPr>
              <a:t>Computers and Education: Artificial Intelligence</a:t>
            </a:r>
            <a:r>
              <a:rPr lang="en-GB" dirty="0">
                <a:solidFill>
                  <a:srgbClr val="576F78"/>
                </a:solidFill>
              </a:rPr>
              <a:t>, </a:t>
            </a:r>
            <a:r>
              <a:rPr lang="en-GB" i="1" dirty="0">
                <a:solidFill>
                  <a:srgbClr val="576F78"/>
                </a:solidFill>
              </a:rPr>
              <a:t>6</a:t>
            </a:r>
            <a:r>
              <a:rPr lang="en-GB" dirty="0">
                <a:solidFill>
                  <a:srgbClr val="576F78"/>
                </a:solidFill>
              </a:rPr>
              <a:t>, 100209. </a:t>
            </a:r>
            <a:r>
              <a:rPr lang="en-GB" dirty="0">
                <a:hlinkClick r:id="rId4" tooltip="Persistent link using digital object identifier"/>
              </a:rPr>
              <a:t>https://doi.org/10.1016/j.caeai.2024.100209</a:t>
            </a:r>
            <a:endParaRPr lang="en-US" dirty="0">
              <a:solidFill>
                <a:srgbClr val="576F78"/>
              </a:solidFill>
            </a:endParaRPr>
          </a:p>
          <a:p>
            <a:pPr marL="0" indent="0">
              <a:buNone/>
            </a:pPr>
            <a:r>
              <a:rPr lang="en-US" dirty="0">
                <a:solidFill>
                  <a:srgbClr val="576F78"/>
                </a:solidFill>
              </a:rPr>
              <a:t>Giray, L. (2024). The Problem with False Positives: AI Detection Unfairly Accuses Scholars of AI Plagiarism. </a:t>
            </a:r>
            <a:r>
              <a:rPr lang="en-US" i="1" dirty="0">
                <a:solidFill>
                  <a:srgbClr val="576F78"/>
                </a:solidFill>
              </a:rPr>
              <a:t>The Serials Librarian</a:t>
            </a:r>
            <a:r>
              <a:rPr lang="en-US" dirty="0">
                <a:solidFill>
                  <a:srgbClr val="576F78"/>
                </a:solidFill>
              </a:rPr>
              <a:t>, </a:t>
            </a:r>
            <a:r>
              <a:rPr lang="en-US" i="1" dirty="0">
                <a:solidFill>
                  <a:srgbClr val="576F78"/>
                </a:solidFill>
              </a:rPr>
              <a:t>85</a:t>
            </a:r>
            <a:r>
              <a:rPr lang="en-US" dirty="0">
                <a:solidFill>
                  <a:srgbClr val="576F78"/>
                </a:solidFill>
              </a:rPr>
              <a:t>(5–6), 181–189.</a:t>
            </a:r>
            <a:r>
              <a:rPr lang="en-US" dirty="0"/>
              <a:t> </a:t>
            </a:r>
            <a:r>
              <a:rPr lang="en-US" dirty="0">
                <a:hlinkClick r:id="rId5"/>
              </a:rPr>
              <a:t>https://doi.org/10.1080/0361526X.2024.2433256</a:t>
            </a:r>
            <a:endParaRPr lang="en-US" dirty="0"/>
          </a:p>
          <a:p>
            <a:pPr marL="0" indent="0">
              <a:buNone/>
            </a:pPr>
            <a:r>
              <a:rPr lang="en-GB" dirty="0">
                <a:solidFill>
                  <a:srgbClr val="576F78"/>
                </a:solidFill>
              </a:rPr>
              <a:t>Gosling, S. D., Ybarra, K., &amp; Angulo, S. K. (2024). A widely used Generative-AI detector yields zero false positives. </a:t>
            </a:r>
            <a:r>
              <a:rPr lang="en-GB" i="1" dirty="0">
                <a:solidFill>
                  <a:srgbClr val="576F78"/>
                </a:solidFill>
              </a:rPr>
              <a:t>Aloma: Revista de </a:t>
            </a:r>
            <a:r>
              <a:rPr lang="en-GB" i="1" dirty="0" err="1">
                <a:solidFill>
                  <a:srgbClr val="576F78"/>
                </a:solidFill>
              </a:rPr>
              <a:t>Psicologia</a:t>
            </a:r>
            <a:r>
              <a:rPr lang="en-GB" i="1" dirty="0">
                <a:solidFill>
                  <a:srgbClr val="576F78"/>
                </a:solidFill>
              </a:rPr>
              <a:t>, </a:t>
            </a:r>
            <a:r>
              <a:rPr lang="en-GB" i="1" dirty="0" err="1">
                <a:solidFill>
                  <a:srgbClr val="576F78"/>
                </a:solidFill>
              </a:rPr>
              <a:t>Ciències</a:t>
            </a:r>
            <a:r>
              <a:rPr lang="en-GB" i="1" dirty="0">
                <a:solidFill>
                  <a:srgbClr val="576F78"/>
                </a:solidFill>
              </a:rPr>
              <a:t> de </a:t>
            </a:r>
            <a:r>
              <a:rPr lang="en-GB" i="1" dirty="0" err="1">
                <a:solidFill>
                  <a:srgbClr val="576F78"/>
                </a:solidFill>
              </a:rPr>
              <a:t>l'Educació</a:t>
            </a:r>
            <a:r>
              <a:rPr lang="en-GB" i="1" dirty="0">
                <a:solidFill>
                  <a:srgbClr val="576F78"/>
                </a:solidFill>
              </a:rPr>
              <a:t> </a:t>
            </a:r>
            <a:r>
              <a:rPr lang="en-GB" i="1" dirty="0" err="1">
                <a:solidFill>
                  <a:srgbClr val="576F78"/>
                </a:solidFill>
              </a:rPr>
              <a:t>i</a:t>
            </a:r>
            <a:r>
              <a:rPr lang="en-GB" i="1" dirty="0">
                <a:solidFill>
                  <a:srgbClr val="576F78"/>
                </a:solidFill>
              </a:rPr>
              <a:t> de </a:t>
            </a:r>
            <a:r>
              <a:rPr lang="en-GB" i="1" dirty="0" err="1">
                <a:solidFill>
                  <a:srgbClr val="576F78"/>
                </a:solidFill>
              </a:rPr>
              <a:t>l'Esport</a:t>
            </a:r>
            <a:r>
              <a:rPr lang="en-GB" dirty="0">
                <a:solidFill>
                  <a:srgbClr val="576F78"/>
                </a:solidFill>
              </a:rPr>
              <a:t>, </a:t>
            </a:r>
            <a:r>
              <a:rPr lang="en-GB" i="1" dirty="0">
                <a:solidFill>
                  <a:srgbClr val="576F78"/>
                </a:solidFill>
              </a:rPr>
              <a:t>42</a:t>
            </a:r>
            <a:r>
              <a:rPr lang="en-GB" dirty="0">
                <a:solidFill>
                  <a:srgbClr val="576F78"/>
                </a:solidFill>
              </a:rPr>
              <a:t>(2), 31-43. </a:t>
            </a:r>
            <a:r>
              <a:rPr lang="en-GB" dirty="0">
                <a:hlinkClick r:id="rId6"/>
              </a:rPr>
              <a:t>https://doi.org/10.51698/aloma.2024.42.2.31-43</a:t>
            </a:r>
            <a:endParaRPr lang="en-US" dirty="0">
              <a:solidFill>
                <a:srgbClr val="576F78"/>
              </a:solidFill>
            </a:endParaRPr>
          </a:p>
          <a:p>
            <a:pPr marL="0" indent="0">
              <a:buNone/>
            </a:pPr>
            <a:r>
              <a:rPr lang="en-US" dirty="0">
                <a:solidFill>
                  <a:srgbClr val="576F78"/>
                </a:solidFill>
              </a:rPr>
              <a:t>Hyatt, J. P. K., Bienenstock, E. J., Firetto, C. M., Woods, E. R., &amp; Comus, R. C. (2025). Using aggregated AI detector outcomes to eliminate false positives in STEM-student writing. </a:t>
            </a:r>
            <a:r>
              <a:rPr lang="en-US" i="1" dirty="0">
                <a:solidFill>
                  <a:srgbClr val="576F78"/>
                </a:solidFill>
              </a:rPr>
              <a:t>Advances in Physiology Education</a:t>
            </a:r>
            <a:r>
              <a:rPr lang="en-US" dirty="0">
                <a:solidFill>
                  <a:srgbClr val="576F78"/>
                </a:solidFill>
              </a:rPr>
              <a:t>, </a:t>
            </a:r>
            <a:r>
              <a:rPr lang="en-US" i="1" dirty="0">
                <a:solidFill>
                  <a:srgbClr val="576F78"/>
                </a:solidFill>
              </a:rPr>
              <a:t>49</a:t>
            </a:r>
            <a:r>
              <a:rPr lang="en-US" dirty="0">
                <a:solidFill>
                  <a:srgbClr val="576F78"/>
                </a:solidFill>
              </a:rPr>
              <a:t>(2), 486-495. </a:t>
            </a:r>
            <a:r>
              <a:rPr lang="en-GB" u="sng" dirty="0">
                <a:hlinkClick r:id="rId7"/>
              </a:rPr>
              <a:t>https://doi.org/10.1152/advan.00235.2024</a:t>
            </a:r>
            <a:endParaRPr lang="en-GB" dirty="0">
              <a:solidFill>
                <a:srgbClr val="576F78"/>
              </a:solidFill>
              <a:ea typeface="Calibri" panose="020F0502020204030204" pitchFamily="34" charset="0"/>
            </a:endParaRPr>
          </a:p>
          <a:p>
            <a:pPr marL="0" indent="0">
              <a:buNone/>
            </a:pPr>
            <a:r>
              <a:rPr lang="en-GB" dirty="0">
                <a:solidFill>
                  <a:srgbClr val="576F78"/>
                </a:solidFill>
                <a:ea typeface="Calibri" panose="020F0502020204030204" pitchFamily="34" charset="0"/>
              </a:rPr>
              <a:t>Mukherjee, S. (2023, June 15). </a:t>
            </a:r>
            <a:r>
              <a:rPr lang="en-US" i="1" dirty="0">
                <a:solidFill>
                  <a:srgbClr val="576F78"/>
                </a:solidFill>
              </a:rPr>
              <a:t>Unveiling Perplexity: Measuring Success of LLMs and Generative AI Models</a:t>
            </a:r>
            <a:r>
              <a:rPr lang="en-US" dirty="0">
                <a:solidFill>
                  <a:srgbClr val="576F78"/>
                </a:solidFill>
              </a:rPr>
              <a:t>. Medium. </a:t>
            </a:r>
            <a:r>
              <a:rPr lang="en-US" dirty="0">
                <a:solidFill>
                  <a:srgbClr val="576F78"/>
                </a:solidFill>
                <a:hlinkClick r:id="rId8"/>
              </a:rPr>
              <a:t>https://ramblersm.medium.com/the-significance-of-perplexity-in-evaluating-llms-and-generative-ai-62e290e791bc</a:t>
            </a:r>
            <a:endParaRPr lang="en-US" dirty="0">
              <a:solidFill>
                <a:srgbClr val="576F78"/>
              </a:solidFill>
            </a:endParaRPr>
          </a:p>
          <a:p>
            <a:pPr marL="0" indent="0">
              <a:buNone/>
            </a:pPr>
            <a:r>
              <a:rPr lang="en-US" dirty="0">
                <a:solidFill>
                  <a:srgbClr val="576F78"/>
                </a:solidFill>
              </a:rPr>
              <a:t>Tian, E. (2023, March 1). </a:t>
            </a:r>
            <a:r>
              <a:rPr lang="en-US" i="1" dirty="0">
                <a:solidFill>
                  <a:srgbClr val="576F78"/>
                </a:solidFill>
              </a:rPr>
              <a:t>Perplexity, burstiness, and statistical AI detection</a:t>
            </a:r>
            <a:r>
              <a:rPr lang="en-US" dirty="0">
                <a:solidFill>
                  <a:srgbClr val="576F78"/>
                </a:solidFill>
              </a:rPr>
              <a:t>. </a:t>
            </a:r>
            <a:r>
              <a:rPr lang="en-US" dirty="0" err="1">
                <a:solidFill>
                  <a:srgbClr val="576F78"/>
                </a:solidFill>
              </a:rPr>
              <a:t>GPTZero</a:t>
            </a:r>
            <a:r>
              <a:rPr lang="en-US" dirty="0">
                <a:solidFill>
                  <a:srgbClr val="576F78"/>
                </a:solidFill>
              </a:rPr>
              <a:t>. </a:t>
            </a:r>
            <a:r>
              <a:rPr lang="en-US" dirty="0">
                <a:solidFill>
                  <a:srgbClr val="576F78"/>
                </a:solidFill>
                <a:hlinkClick r:id="rId9"/>
              </a:rPr>
              <a:t>https://gptzero.me/news/perplexity-and-burstiness-what-is-it/</a:t>
            </a:r>
            <a:r>
              <a:rPr lang="en-US" dirty="0">
                <a:solidFill>
                  <a:srgbClr val="576F78"/>
                </a:solidFill>
              </a:rPr>
              <a:t> </a:t>
            </a:r>
          </a:p>
          <a:p>
            <a:pPr marL="0" indent="0">
              <a:buNone/>
            </a:pPr>
            <a:r>
              <a:rPr lang="en-US" dirty="0" err="1">
                <a:solidFill>
                  <a:srgbClr val="576F78"/>
                </a:solidFill>
              </a:rPr>
              <a:t>Perfas</a:t>
            </a:r>
            <a:r>
              <a:rPr lang="en-US" dirty="0">
                <a:solidFill>
                  <a:srgbClr val="576F78"/>
                </a:solidFill>
              </a:rPr>
              <a:t>, S. L. (Host). (2026, February 18). Preserving learning in the age of AI shortcuts [Audio podcast episode]. In </a:t>
            </a:r>
            <a:r>
              <a:rPr lang="en-US" i="1" dirty="0">
                <a:solidFill>
                  <a:srgbClr val="576F78"/>
                </a:solidFill>
              </a:rPr>
              <a:t>Harvard Thinking </a:t>
            </a:r>
            <a:r>
              <a:rPr lang="en-US" dirty="0">
                <a:solidFill>
                  <a:srgbClr val="576F78"/>
                </a:solidFill>
              </a:rPr>
              <a:t>(S1, Ep22). The Harvard Gazette. </a:t>
            </a:r>
            <a:r>
              <a:rPr lang="en-US" dirty="0">
                <a:solidFill>
                  <a:srgbClr val="576F78"/>
                </a:solidFill>
                <a:hlinkClick r:id="rId10"/>
              </a:rPr>
              <a:t>https://news.harvard.edu/gazette/story/2026/02/preserving-learning-in-the-age-of-ai-shortcuts/</a:t>
            </a:r>
            <a:r>
              <a:rPr lang="en-US" dirty="0">
                <a:solidFill>
                  <a:srgbClr val="576F78"/>
                </a:solidFill>
              </a:rPr>
              <a:t> </a:t>
            </a:r>
          </a:p>
          <a:p>
            <a:pPr marL="0" indent="0">
              <a:buNone/>
            </a:pPr>
            <a:r>
              <a:rPr lang="en-US" dirty="0">
                <a:solidFill>
                  <a:srgbClr val="576F78"/>
                </a:solidFill>
              </a:rPr>
              <a:t>UNESCO (2023, June 1). </a:t>
            </a:r>
            <a:r>
              <a:rPr lang="en-US" i="1" dirty="0">
                <a:solidFill>
                  <a:srgbClr val="576F78"/>
                </a:solidFill>
              </a:rPr>
              <a:t>UNESCO survey: Less than 10% of schools and universities have formal guidance on AI</a:t>
            </a:r>
            <a:r>
              <a:rPr lang="en-US" dirty="0">
                <a:solidFill>
                  <a:srgbClr val="576F78"/>
                </a:solidFill>
              </a:rPr>
              <a:t>. </a:t>
            </a:r>
            <a:r>
              <a:rPr lang="en-US" dirty="0">
                <a:hlinkClick r:id="rId11"/>
              </a:rPr>
              <a:t>https://www.unesco.org/en/articles/unesco-survey-less-10-schools-and-universities-have-formal-guidance-ai</a:t>
            </a:r>
            <a:r>
              <a:rPr lang="en-US" dirty="0"/>
              <a:t> </a:t>
            </a:r>
          </a:p>
          <a:p>
            <a:pPr marL="0" indent="0">
              <a:buNone/>
            </a:pPr>
            <a:endParaRPr lang="en-US" dirty="0">
              <a:solidFill>
                <a:srgbClr val="576F78"/>
              </a:solidFill>
            </a:endParaRPr>
          </a:p>
        </p:txBody>
      </p:sp>
    </p:spTree>
    <p:extLst>
      <p:ext uri="{BB962C8B-B14F-4D97-AF65-F5344CB8AC3E}">
        <p14:creationId xmlns:p14="http://schemas.microsoft.com/office/powerpoint/2010/main" val="213333515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EDE8C09-9A78-40FD-B139-791F1431976B}" vid="{8E845F71-83A4-4199-B786-BD665C4EB1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ademic_x0020_Year xmlns="7d459c26-d71c-43ee-8f86-aefe53351e68" xsi:nil="true"/>
    <Target_x0020_Audience xmlns="7d459c26-d71c-43ee-8f86-aefe53351e68"/>
    <hcec870b9858428984bab933438bcb87 xmlns="7d459c26-d71c-43ee-8f86-aefe53351e68">
      <Terms xmlns="http://schemas.microsoft.com/office/infopath/2007/PartnerControls">
        <TermInfo xmlns="http://schemas.microsoft.com/office/infopath/2007/PartnerControls">
          <TermName xmlns="http://schemas.microsoft.com/office/infopath/2007/PartnerControls">None</TermName>
          <TermId xmlns="http://schemas.microsoft.com/office/infopath/2007/PartnerControls">a17a3171-b607-4946-b4e0-2c33c913bef4</TermId>
        </TermInfo>
      </Terms>
    </hcec870b9858428984bab933438bcb87>
    <i1763b2c29f04e448aeb93cd09d58152 xmlns="7d459c26-d71c-43ee-8f86-aefe53351e68">
      <Terms xmlns="http://schemas.microsoft.com/office/infopath/2007/PartnerControls">
        <TermInfo xmlns="http://schemas.microsoft.com/office/infopath/2007/PartnerControls">
          <TermName xmlns="http://schemas.microsoft.com/office/infopath/2007/PartnerControls">Template</TermName>
          <TermId xmlns="http://schemas.microsoft.com/office/infopath/2007/PartnerControls">699bab53-90f5-435b-a5ba-83ea8e861e20</TermId>
        </TermInfo>
      </Terms>
    </i1763b2c29f04e448aeb93cd09d58152>
    <Document_x0020_Status xmlns="7d459c26-d71c-43ee-8f86-aefe53351e68" xsi:nil="true"/>
    <TaxCatchAll xmlns="7d459c26-d71c-43ee-8f86-aefe53351e68">
      <Value>4</Value>
      <Value>3</Value>
    </TaxCatchAll>
    <k1c2b1abef184a55a4946ef2339c88e5 xmlns="7d459c26-d71c-43ee-8f86-aefe53351e68">
      <Terms xmlns="http://schemas.microsoft.com/office/infopath/2007/PartnerControls"/>
    </k1c2b1abef184a55a4946ef2339c88e5>
    <Review_x0020_Date xmlns="7d459c26-d71c-43ee-8f86-aefe53351e68" xsi:nil="true"/>
  </documentManagement>
</p:properties>
</file>

<file path=customXml/item2.xml><?xml version="1.0" encoding="utf-8"?>
<?mso-contentType ?>
<SharedContentType xmlns="Microsoft.SharePoint.Taxonomy.ContentTypeSync" SourceId="492a95b4-344f-4437-879d-ba7c1dc581ad" ContentTypeId="0x0101001516E20C1D027749B848FADBE072EC5B04"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Branding PowerPoint" ma:contentTypeID="0x0101001516E20C1D027749B848FADBE072EC5B0400E49B1E0453553F4ABD4BA70373B990CE" ma:contentTypeVersion="1" ma:contentTypeDescription="" ma:contentTypeScope="" ma:versionID="c39d729ca1e51c55420279b24203633a">
  <xsd:schema xmlns:xsd="http://www.w3.org/2001/XMLSchema" xmlns:xs="http://www.w3.org/2001/XMLSchema" xmlns:p="http://schemas.microsoft.com/office/2006/metadata/properties" xmlns:ns2="7d459c26-d71c-43ee-8f86-aefe53351e68" targetNamespace="http://schemas.microsoft.com/office/2006/metadata/properties" ma:root="true" ma:fieldsID="7d4c56770031bea3e323a39d8136d8da" ns2:_="">
    <xsd:import namespace="7d459c26-d71c-43ee-8f86-aefe53351e68"/>
    <xsd:element name="properties">
      <xsd:complexType>
        <xsd:sequence>
          <xsd:element name="documentManagement">
            <xsd:complexType>
              <xsd:all>
                <xsd:element ref="ns2:i1763b2c29f04e448aeb93cd09d58152" minOccurs="0"/>
                <xsd:element ref="ns2:TaxCatchAll" minOccurs="0"/>
                <xsd:element ref="ns2:TaxCatchAllLabel" minOccurs="0"/>
                <xsd:element ref="ns2:k1c2b1abef184a55a4946ef2339c88e5" minOccurs="0"/>
                <xsd:element ref="ns2:Document_x0020_Status" minOccurs="0"/>
                <xsd:element ref="ns2:Review_x0020_Date" minOccurs="0"/>
                <xsd:element ref="ns2:hcec870b9858428984bab933438bcb87" minOccurs="0"/>
                <xsd:element ref="ns2:Academic_x0020_Year" minOccurs="0"/>
                <xsd:element ref="ns2:Target_x0020_Audienc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459c26-d71c-43ee-8f86-aefe53351e68" elementFormDefault="qualified">
    <xsd:import namespace="http://schemas.microsoft.com/office/2006/documentManagement/types"/>
    <xsd:import namespace="http://schemas.microsoft.com/office/infopath/2007/PartnerControls"/>
    <xsd:element name="i1763b2c29f04e448aeb93cd09d58152" ma:index="8" ma:taxonomy="true" ma:internalName="i1763b2c29f04e448aeb93cd09d58152" ma:taxonomyFieldName="Document_x0020_Type" ma:displayName="Document Type" ma:readOnly="false" ma:default="" ma:fieldId="{21763b2c-29f0-4e44-8aeb-93cd09d58152}" ma:sspId="492a95b4-344f-4437-879d-ba7c1dc581ad" ma:termSetId="5d593d5e-e999-44dc-aac6-a6b334cc8206"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2b7ce733-2461-4682-8fe3-12737e474480}" ma:internalName="TaxCatchAll" ma:showField="CatchAllData" ma:web="274eb42f-bbd0-497c-8443-19d319bbd827">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2b7ce733-2461-4682-8fe3-12737e474480}" ma:internalName="TaxCatchAllLabel" ma:readOnly="true" ma:showField="CatchAllDataLabel" ma:web="274eb42f-bbd0-497c-8443-19d319bbd827">
      <xsd:complexType>
        <xsd:complexContent>
          <xsd:extension base="dms:MultiChoiceLookup">
            <xsd:sequence>
              <xsd:element name="Value" type="dms:Lookup" maxOccurs="unbounded" minOccurs="0" nillable="true"/>
            </xsd:sequence>
          </xsd:extension>
        </xsd:complexContent>
      </xsd:complexType>
    </xsd:element>
    <xsd:element name="k1c2b1abef184a55a4946ef2339c88e5" ma:index="12" nillable="true" ma:taxonomy="true" ma:internalName="k1c2b1abef184a55a4946ef2339c88e5" ma:taxonomyFieldName="Division" ma:displayName="Departments" ma:default="" ma:fieldId="{41c2b1ab-ef18-4a55-a494-6ef2339c88e5}" ma:taxonomyMulti="true" ma:sspId="492a95b4-344f-4437-879d-ba7c1dc581ad" ma:termSetId="14c753cc-a0fb-47d4-bac7-50cc4c49c5e9" ma:anchorId="00000000-0000-0000-0000-000000000000" ma:open="false" ma:isKeyword="false">
      <xsd:complexType>
        <xsd:sequence>
          <xsd:element ref="pc:Terms" minOccurs="0" maxOccurs="1"/>
        </xsd:sequence>
      </xsd:complexType>
    </xsd:element>
    <xsd:element name="Document_x0020_Status" ma:index="14" nillable="true" ma:displayName="Document Status" ma:format="Dropdown" ma:internalName="Document_x0020_Status">
      <xsd:simpleType>
        <xsd:restriction base="dms:Choice">
          <xsd:enumeration value="Draft"/>
          <xsd:enumeration value="Final"/>
          <xsd:enumeration value="Inactive"/>
          <xsd:enumeration value="Active"/>
          <xsd:enumeration value="Under Review-To Approve"/>
          <xsd:enumeration value="Under Review-To Recommend Approval"/>
          <xsd:enumeration value="Approved"/>
        </xsd:restriction>
      </xsd:simpleType>
    </xsd:element>
    <xsd:element name="Review_x0020_Date" ma:index="15" nillable="true" ma:displayName="Review Date" ma:format="DateOnly" ma:internalName="Review_x0020_Date">
      <xsd:simpleType>
        <xsd:restriction base="dms:DateTime"/>
      </xsd:simpleType>
    </xsd:element>
    <xsd:element name="hcec870b9858428984bab933438bcb87" ma:index="16" ma:taxonomy="true" ma:internalName="hcec870b9858428984bab933438bcb87" ma:taxonomyFieldName="Theme" ma:displayName="Theme" ma:default="" ma:fieldId="{1cec870b-9858-4289-84ba-b933438bcb87}" ma:taxonomyMulti="true" ma:sspId="492a95b4-344f-4437-879d-ba7c1dc581ad" ma:termSetId="131cc6fb-441a-4996-b633-31260b177136" ma:anchorId="00000000-0000-0000-0000-000000000000" ma:open="false" ma:isKeyword="false">
      <xsd:complexType>
        <xsd:sequence>
          <xsd:element ref="pc:Terms" minOccurs="0" maxOccurs="1"/>
        </xsd:sequence>
      </xsd:complexType>
    </xsd:element>
    <xsd:element name="Academic_x0020_Year" ma:index="18" nillable="true" ma:displayName="Academic Year" ma:format="Dropdown" ma:internalName="Academic_x0020_Year">
      <xsd:simpleType>
        <xsd:restriction base="dms:Choice">
          <xsd:enumeration value="2014-2015"/>
          <xsd:enumeration value="2015-2016"/>
          <xsd:enumeration value="2016-2017"/>
          <xsd:enumeration value="2017-2018"/>
          <xsd:enumeration value="2018-2019"/>
          <xsd:enumeration value="2019-2020"/>
          <xsd:enumeration value="2020-2021"/>
          <xsd:enumeration value="2021-2022"/>
          <xsd:enumeration value="2022-2023"/>
          <xsd:enumeration value="2023-2024"/>
        </xsd:restriction>
      </xsd:simpleType>
    </xsd:element>
    <xsd:element name="Target_x0020_Audience" ma:index="19" nillable="true" ma:displayName="Target Audience" ma:internalName="Target_x0020_Audience">
      <xsd:complexType>
        <xsd:complexContent>
          <xsd:extension base="dms:MultiChoice">
            <xsd:sequence>
              <xsd:element name="Value" maxOccurs="unbounded" minOccurs="0" nillable="true">
                <xsd:simpleType>
                  <xsd:restriction base="dms:Choice">
                    <xsd:enumeration value="All"/>
                    <xsd:enumeration value="External"/>
                    <xsd:enumeration value="Staff"/>
                    <xsd:enumeration value="Student"/>
                    <xsd:enumeration value="Team Specific"/>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AB4AAF-30CB-4BAF-9624-89A3128A3B90}">
  <ds:schemaRefs>
    <ds:schemaRef ds:uri="http://www.w3.org/XML/1998/namespace"/>
    <ds:schemaRef ds:uri="http://schemas.microsoft.com/office/2006/documentManagement/types"/>
    <ds:schemaRef ds:uri="7d459c26-d71c-43ee-8f86-aefe53351e68"/>
    <ds:schemaRef ds:uri="http://purl.org/dc/terms/"/>
    <ds:schemaRef ds:uri="http://purl.org/dc/dcmitype/"/>
    <ds:schemaRef ds:uri="http://purl.org/dc/elements/1.1/"/>
    <ds:schemaRef ds:uri="http://schemas.openxmlformats.org/package/2006/metadata/core-propertie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3077636-ED50-4569-87D9-23352E1A89C9}">
  <ds:schemaRefs>
    <ds:schemaRef ds:uri="Microsoft.SharePoint.Taxonomy.ContentTypeSync"/>
  </ds:schemaRefs>
</ds:datastoreItem>
</file>

<file path=customXml/itemProps3.xml><?xml version="1.0" encoding="utf-8"?>
<ds:datastoreItem xmlns:ds="http://schemas.openxmlformats.org/officeDocument/2006/customXml" ds:itemID="{A01671A3-E1C3-4902-901D-566A30CFA046}">
  <ds:schemaRefs>
    <ds:schemaRef ds:uri="http://schemas.microsoft.com/sharepoint/v3/contenttype/forms"/>
  </ds:schemaRefs>
</ds:datastoreItem>
</file>

<file path=customXml/itemProps4.xml><?xml version="1.0" encoding="utf-8"?>
<ds:datastoreItem xmlns:ds="http://schemas.openxmlformats.org/officeDocument/2006/customXml" ds:itemID="{653E1CED-B398-4945-8E9B-C52D14B20B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459c26-d71c-43ee-8f86-aefe53351e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 (wide)</Template>
  <TotalTime>11764</TotalTime>
  <Words>8732</Words>
  <Application>Microsoft Office PowerPoint</Application>
  <PresentationFormat>Widescreen</PresentationFormat>
  <Paragraphs>193</Paragraphs>
  <Slides>65</Slides>
  <Notes>5</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.Apple Color Emoji UI</vt:lpstr>
      <vt:lpstr>Arial</vt:lpstr>
      <vt:lpstr>Calibri</vt:lpstr>
      <vt:lpstr>Candara</vt:lpstr>
      <vt:lpstr>Custom Design</vt:lpstr>
      <vt:lpstr>Spot an AI-generated paper when you see one</vt:lpstr>
      <vt:lpstr>Where I’m coming from</vt:lpstr>
      <vt:lpstr>PowerPoint Presentation</vt:lpstr>
      <vt:lpstr>Is this writing AI-generated?</vt:lpstr>
      <vt:lpstr>PowerPoint Presentation</vt:lpstr>
      <vt:lpstr>Is this writing AI-generated?</vt:lpstr>
      <vt:lpstr>PowerPoint Presentation</vt:lpstr>
      <vt:lpstr>Is this writing AI-generated?</vt:lpstr>
      <vt:lpstr>PowerPoint Presentation</vt:lpstr>
      <vt:lpstr>PowerPoint Presentation</vt:lpstr>
      <vt:lpstr>Is this writing AI-generated?</vt:lpstr>
      <vt:lpstr>PowerPoint Presentation</vt:lpstr>
      <vt:lpstr>Is this writing AI-generated?</vt:lpstr>
      <vt:lpstr>How Large Language Models work</vt:lpstr>
      <vt:lpstr>PowerPoint Presentation</vt:lpstr>
      <vt:lpstr>How Large Language Models work</vt:lpstr>
      <vt:lpstr>Is this writing AI-generated?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people use generative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moving target</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 Hesketh</dc:creator>
  <cp:lastModifiedBy>Sebastian Lesniewski</cp:lastModifiedBy>
  <cp:revision>787</cp:revision>
  <cp:lastPrinted>2017-08-02T13:08:18Z</cp:lastPrinted>
  <dcterms:created xsi:type="dcterms:W3CDTF">2022-05-23T09:12:56Z</dcterms:created>
  <dcterms:modified xsi:type="dcterms:W3CDTF">2026-04-14T21:38:26Z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0x0101001516E20C1D027749B848FADBE072EC5B0400E49B1E0453553F4ABD4BA70373B990CE</vt:lpwstr>
  </property>
  <property fmtid="{D5CDD505-2E9C-101B-9397-08002B2CF9AE}" pid="3" name="Document Type">
    <vt:lpwstr>4;#Template|699bab53-90f5-435b-a5ba-83ea8e861e20</vt:lpwstr>
  </property>
  <property fmtid="{D5CDD505-2E9C-101B-9397-08002B2CF9AE}" pid="4" name="Division">
    <vt:lpwstr/>
  </property>
  <property fmtid="{D5CDD505-2E9C-101B-9397-08002B2CF9AE}" pid="5" name="Theme">
    <vt:lpwstr>3;#None|a17a3171-b607-4946-b4e0-2c33c913bef4</vt:lpwstr>
  </property>
</Properties>
</file>